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791549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406818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907764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416375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55E3091-AD0E-43FE-A3C0-9D48B7F1812A}" type="datetimeFigureOut">
              <a:rPr lang="en-GB" smtClean="0"/>
              <a:t>15/04/2024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3153385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860151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55E3091-AD0E-43FE-A3C0-9D48B7F1812A}" type="datetimeFigureOut">
              <a:rPr lang="en-GB" smtClean="0"/>
              <a:t>15/04/2024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60594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55E3091-AD0E-43FE-A3C0-9D48B7F1812A}" type="datetimeFigureOut">
              <a:rPr lang="en-GB" smtClean="0"/>
              <a:t>15/04/2024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12511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5E3091-AD0E-43FE-A3C0-9D48B7F1812A}" type="datetimeFigureOut">
              <a:rPr lang="en-GB" smtClean="0"/>
              <a:t>15/04/2024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58451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2885378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5E3091-AD0E-43FE-A3C0-9D48B7F1812A}" type="datetimeFigureOut">
              <a:rPr lang="en-GB" smtClean="0"/>
              <a:t>15/04/2024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DB8ECF2-8C99-4621-8EEE-1169FEED0C5C}" type="slidenum">
              <a:rPr lang="en-GB" smtClean="0"/>
              <a:t>‹#›</a:t>
            </a:fld>
            <a:endParaRPr lang="en-GB"/>
          </a:p>
        </p:txBody>
      </p:sp>
    </p:spTree>
    <p:extLst>
      <p:ext uri="{BB962C8B-B14F-4D97-AF65-F5344CB8AC3E}">
        <p14:creationId xmlns:p14="http://schemas.microsoft.com/office/powerpoint/2010/main" val="1920784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5E3091-AD0E-43FE-A3C0-9D48B7F1812A}" type="datetimeFigureOut">
              <a:rPr lang="en-GB" smtClean="0"/>
              <a:t>15/04/2024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B8ECF2-8C99-4621-8EEE-1169FEED0C5C}" type="slidenum">
              <a:rPr lang="en-GB" smtClean="0"/>
              <a:t>‹#›</a:t>
            </a:fld>
            <a:endParaRPr lang="en-GB"/>
          </a:p>
        </p:txBody>
      </p:sp>
    </p:spTree>
    <p:extLst>
      <p:ext uri="{BB962C8B-B14F-4D97-AF65-F5344CB8AC3E}">
        <p14:creationId xmlns:p14="http://schemas.microsoft.com/office/powerpoint/2010/main" val="301340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4.png"/><Relationship Id="rId5" Type="http://schemas.microsoft.com/office/2007/relationships/hdphoto" Target="../media/hdphoto1.wdp"/><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oly Spirit Confirmation Gift ..."/>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21467" y="3137279"/>
            <a:ext cx="2661190" cy="2073629"/>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33"/>
          <p:cNvPicPr>
            <a:picLocks noChangeAspect="1"/>
          </p:cNvPicPr>
          <p:nvPr/>
        </p:nvPicPr>
        <p:blipFill>
          <a:blip r:embed="rId3"/>
          <a:stretch>
            <a:fillRect/>
          </a:stretch>
        </p:blipFill>
        <p:spPr>
          <a:xfrm>
            <a:off x="6741944" y="4032069"/>
            <a:ext cx="2231180" cy="1527225"/>
          </a:xfrm>
          <a:prstGeom prst="rect">
            <a:avLst/>
          </a:prstGeom>
        </p:spPr>
      </p:pic>
      <p:sp>
        <p:nvSpPr>
          <p:cNvPr id="4" name="TextBox 3"/>
          <p:cNvSpPr txBox="1"/>
          <p:nvPr/>
        </p:nvSpPr>
        <p:spPr>
          <a:xfrm>
            <a:off x="2619702" y="236405"/>
            <a:ext cx="5318056" cy="646331"/>
          </a:xfrm>
          <a:prstGeom prst="rect">
            <a:avLst/>
          </a:prstGeom>
          <a:noFill/>
        </p:spPr>
        <p:txBody>
          <a:bodyPr wrap="square" rtlCol="0">
            <a:spAutoFit/>
          </a:bodyPr>
          <a:lstStyle/>
          <a:p>
            <a:pPr algn="ctr"/>
            <a:r>
              <a:rPr lang="en-US" b="1" dirty="0" smtClean="0"/>
              <a:t>Year 3 Topic 7: Energy</a:t>
            </a:r>
          </a:p>
          <a:p>
            <a:pPr algn="ctr"/>
            <a:r>
              <a:rPr lang="en-US" b="1" dirty="0" smtClean="0"/>
              <a:t>Pentecost: Gifts of the Holy Spirit</a:t>
            </a:r>
            <a:endParaRPr lang="en-GB" b="1" dirty="0"/>
          </a:p>
        </p:txBody>
      </p:sp>
      <p:graphicFrame>
        <p:nvGraphicFramePr>
          <p:cNvPr id="12" name="Table 11"/>
          <p:cNvGraphicFramePr>
            <a:graphicFrameLocks noGrp="1"/>
          </p:cNvGraphicFramePr>
          <p:nvPr>
            <p:extLst>
              <p:ext uri="{D42A27DB-BD31-4B8C-83A1-F6EECF244321}">
                <p14:modId xmlns:p14="http://schemas.microsoft.com/office/powerpoint/2010/main" val="4236787487"/>
              </p:ext>
            </p:extLst>
          </p:nvPr>
        </p:nvGraphicFramePr>
        <p:xfrm>
          <a:off x="121649" y="1975427"/>
          <a:ext cx="3557925" cy="4748674"/>
        </p:xfrm>
        <a:graphic>
          <a:graphicData uri="http://schemas.openxmlformats.org/drawingml/2006/table">
            <a:tbl>
              <a:tblPr firstRow="1" bandRow="1">
                <a:tableStyleId>{7DF18680-E054-41AD-8BC1-D1AEF772440D}</a:tableStyleId>
              </a:tblPr>
              <a:tblGrid>
                <a:gridCol w="1029146">
                  <a:extLst>
                    <a:ext uri="{9D8B030D-6E8A-4147-A177-3AD203B41FA5}">
                      <a16:colId xmlns:a16="http://schemas.microsoft.com/office/drawing/2014/main" val="2126788288"/>
                    </a:ext>
                  </a:extLst>
                </a:gridCol>
                <a:gridCol w="2528779">
                  <a:extLst>
                    <a:ext uri="{9D8B030D-6E8A-4147-A177-3AD203B41FA5}">
                      <a16:colId xmlns:a16="http://schemas.microsoft.com/office/drawing/2014/main" val="1876933512"/>
                    </a:ext>
                  </a:extLst>
                </a:gridCol>
              </a:tblGrid>
              <a:tr h="295944">
                <a:tc gridSpan="2">
                  <a:txBody>
                    <a:bodyPr/>
                    <a:lstStyle/>
                    <a:p>
                      <a:pPr algn="ctr"/>
                      <a:r>
                        <a:rPr lang="en-US" sz="1400" dirty="0" smtClean="0"/>
                        <a:t>Key Vocabulary</a:t>
                      </a:r>
                      <a:endParaRPr lang="en-US" sz="1400" dirty="0" smtClean="0">
                        <a:solidFill>
                          <a:schemeClr val="tx1"/>
                        </a:solidFill>
                      </a:endParaRPr>
                    </a:p>
                  </a:txBody>
                  <a:tcPr/>
                </a:tc>
                <a:tc hMerge="1">
                  <a:txBody>
                    <a:bodyPr/>
                    <a:lstStyle/>
                    <a:p>
                      <a:endParaRPr lang="en-GB" dirty="0"/>
                    </a:p>
                  </a:txBody>
                  <a:tcPr/>
                </a:tc>
                <a:extLst>
                  <a:ext uri="{0D108BD9-81ED-4DB2-BD59-A6C34878D82A}">
                    <a16:rowId xmlns:a16="http://schemas.microsoft.com/office/drawing/2014/main" val="641854288"/>
                  </a:ext>
                </a:extLst>
              </a:tr>
              <a:tr h="6652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b="1" dirty="0" smtClean="0"/>
                        <a:t>Ascension</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 special holy day when Christians remember Jesus going back to his</a:t>
                      </a:r>
                      <a:r>
                        <a:rPr lang="en-GB" sz="1200" baseline="0" dirty="0" smtClean="0"/>
                        <a:t> father in heaven.</a:t>
                      </a:r>
                      <a:endParaRPr lang="en-GB" sz="1200" dirty="0" smtClean="0"/>
                    </a:p>
                  </a:txBody>
                  <a:tcPr/>
                </a:tc>
                <a:extLst>
                  <a:ext uri="{0D108BD9-81ED-4DB2-BD59-A6C34878D82A}">
                    <a16:rowId xmlns:a16="http://schemas.microsoft.com/office/drawing/2014/main" val="3725061097"/>
                  </a:ext>
                </a:extLst>
              </a:tr>
              <a:tr h="669634">
                <a:tc>
                  <a:txBody>
                    <a:bodyPr/>
                    <a:lstStyle/>
                    <a:p>
                      <a:r>
                        <a:rPr lang="en-GB" sz="1200" b="1" dirty="0" smtClean="0"/>
                        <a:t>Pentecost</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A special holy day when Christians remember when</a:t>
                      </a:r>
                      <a:r>
                        <a:rPr lang="en-GB" sz="1200" baseline="0" dirty="0" smtClean="0"/>
                        <a:t> Jesus sent the Holy Spirit to the Apostles.</a:t>
                      </a:r>
                      <a:endParaRPr lang="en-GB" sz="1200" dirty="0" smtClean="0"/>
                    </a:p>
                  </a:txBody>
                  <a:tcPr/>
                </a:tc>
                <a:extLst>
                  <a:ext uri="{0D108BD9-81ED-4DB2-BD59-A6C34878D82A}">
                    <a16:rowId xmlns:a16="http://schemas.microsoft.com/office/drawing/2014/main" val="1205277316"/>
                  </a:ext>
                </a:extLst>
              </a:tr>
              <a:tr h="992777">
                <a:tc>
                  <a:txBody>
                    <a:bodyPr/>
                    <a:lstStyle/>
                    <a:p>
                      <a:r>
                        <a:rPr lang="en-GB" sz="1200" b="1" dirty="0" smtClean="0"/>
                        <a:t>Holy Spirit</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a:t>
                      </a:r>
                      <a:r>
                        <a:rPr lang="en-GB" sz="1200" baseline="0" dirty="0" smtClean="0"/>
                        <a:t> Holy Spirit is God, as is the father, and as is the Son.  Nobody has seen the Holy Spirit, but we can see the works of the Holy Spirit through the joy, courage and strength that he </a:t>
                      </a:r>
                      <a:r>
                        <a:rPr lang="en-GB" sz="1200" baseline="0" smtClean="0"/>
                        <a:t>gives.</a:t>
                      </a:r>
                      <a:endParaRPr lang="en-GB" sz="1200" dirty="0" smtClean="0"/>
                    </a:p>
                  </a:txBody>
                  <a:tcPr/>
                </a:tc>
                <a:extLst>
                  <a:ext uri="{0D108BD9-81ED-4DB2-BD59-A6C34878D82A}">
                    <a16:rowId xmlns:a16="http://schemas.microsoft.com/office/drawing/2014/main" val="2121220731"/>
                  </a:ext>
                </a:extLst>
              </a:tr>
              <a:tr h="443915">
                <a:tc>
                  <a:txBody>
                    <a:bodyPr/>
                    <a:lstStyle/>
                    <a:p>
                      <a:r>
                        <a:rPr lang="en-GB" sz="1200" b="1" dirty="0" smtClean="0"/>
                        <a:t>Gifts</a:t>
                      </a:r>
                      <a:r>
                        <a:rPr lang="en-GB" sz="1200" b="1" baseline="0" dirty="0" smtClean="0"/>
                        <a:t> of the Holy Spirit</a:t>
                      </a:r>
                      <a:endParaRPr lang="en-GB" sz="12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dirty="0" smtClean="0"/>
                        <a:t>The gifts</a:t>
                      </a:r>
                      <a:r>
                        <a:rPr lang="en-GB" sz="1200" baseline="0" dirty="0" smtClean="0"/>
                        <a:t> of the Holy Spirit help people to lead good lives and make use of the gifts they have; wisdom, understanding, counsel, fortitude, knowledge, piety, awe and wonder.</a:t>
                      </a:r>
                      <a:endParaRPr lang="en-GB" sz="1200" dirty="0" smtClean="0"/>
                    </a:p>
                  </a:txBody>
                  <a:tcPr/>
                </a:tc>
                <a:extLst>
                  <a:ext uri="{0D108BD9-81ED-4DB2-BD59-A6C34878D82A}">
                    <a16:rowId xmlns:a16="http://schemas.microsoft.com/office/drawing/2014/main" val="1191133003"/>
                  </a:ext>
                </a:extLst>
              </a:tr>
              <a:tr h="266349">
                <a:tc>
                  <a:txBody>
                    <a:bodyPr/>
                    <a:lstStyle/>
                    <a:p>
                      <a:r>
                        <a:rPr lang="en-GB" sz="1200" b="1" dirty="0" smtClean="0"/>
                        <a:t>Energy</a:t>
                      </a:r>
                      <a:endParaRPr lang="en-GB" sz="1200" b="1" dirty="0"/>
                    </a:p>
                  </a:txBody>
                  <a:tcPr/>
                </a:tc>
                <a:tc>
                  <a:txBody>
                    <a:bodyPr/>
                    <a:lstStyle/>
                    <a:p>
                      <a:r>
                        <a:rPr lang="en-GB" sz="1200" dirty="0" smtClean="0"/>
                        <a:t>The power to make something work or to be active</a:t>
                      </a:r>
                    </a:p>
                  </a:txBody>
                  <a:tcPr/>
                </a:tc>
                <a:extLst>
                  <a:ext uri="{0D108BD9-81ED-4DB2-BD59-A6C34878D82A}">
                    <a16:rowId xmlns:a16="http://schemas.microsoft.com/office/drawing/2014/main" val="2611871119"/>
                  </a:ext>
                </a:extLst>
              </a:tr>
              <a:tr h="337794">
                <a:tc>
                  <a:txBody>
                    <a:bodyPr/>
                    <a:lstStyle/>
                    <a:p>
                      <a:r>
                        <a:rPr lang="en-US" sz="1200" b="1" dirty="0" smtClean="0"/>
                        <a:t>Other vocabulary</a:t>
                      </a:r>
                      <a:endParaRPr lang="en-GB" sz="1200" b="1" dirty="0"/>
                    </a:p>
                  </a:txBody>
                  <a:tcPr/>
                </a:tc>
                <a:tc>
                  <a:txBody>
                    <a:bodyPr/>
                    <a:lstStyle/>
                    <a:p>
                      <a:r>
                        <a:rPr lang="en-GB" sz="1200" dirty="0" smtClean="0"/>
                        <a:t>Fire, warmth,</a:t>
                      </a:r>
                      <a:r>
                        <a:rPr lang="en-GB" sz="1200" baseline="0" dirty="0" smtClean="0"/>
                        <a:t> wind, power</a:t>
                      </a:r>
                      <a:endParaRPr lang="en-GB" sz="1200" dirty="0" smtClean="0"/>
                    </a:p>
                  </a:txBody>
                  <a:tcPr/>
                </a:tc>
                <a:extLst>
                  <a:ext uri="{0D108BD9-81ED-4DB2-BD59-A6C34878D82A}">
                    <a16:rowId xmlns:a16="http://schemas.microsoft.com/office/drawing/2014/main" val="312211378"/>
                  </a:ext>
                </a:extLst>
              </a:tr>
            </a:tbl>
          </a:graphicData>
        </a:graphic>
      </p:graphicFrame>
      <p:sp>
        <p:nvSpPr>
          <p:cNvPr id="14" name="TextBox 13"/>
          <p:cNvSpPr txBox="1"/>
          <p:nvPr/>
        </p:nvSpPr>
        <p:spPr>
          <a:xfrm>
            <a:off x="7883127" y="386486"/>
            <a:ext cx="1798983" cy="1569660"/>
          </a:xfrm>
          <a:prstGeom prst="rect">
            <a:avLst/>
          </a:prstGeom>
          <a:noFill/>
          <a:ln w="12700">
            <a:solidFill>
              <a:schemeClr val="tx1"/>
            </a:solidFill>
          </a:ln>
        </p:spPr>
        <p:txBody>
          <a:bodyPr wrap="square" rtlCol="0">
            <a:spAutoFit/>
          </a:bodyPr>
          <a:lstStyle/>
          <a:p>
            <a:pPr algn="ctr"/>
            <a:r>
              <a:rPr lang="en-US" sz="1200" b="1" dirty="0" smtClean="0"/>
              <a:t>Key Scripture</a:t>
            </a:r>
          </a:p>
          <a:p>
            <a:pPr algn="ctr"/>
            <a:r>
              <a:rPr lang="en-US" sz="1200" dirty="0" smtClean="0"/>
              <a:t>1 Corinthians 12:4-6</a:t>
            </a:r>
          </a:p>
          <a:p>
            <a:pPr algn="ctr"/>
            <a:r>
              <a:rPr lang="en-US" sz="1200" dirty="0" smtClean="0"/>
              <a:t>There are different kinds of spiritual gifts, but the same Spirit gives them.  There are different ways of serving, but the same Lord is served.</a:t>
            </a:r>
          </a:p>
        </p:txBody>
      </p:sp>
      <p:pic>
        <p:nvPicPr>
          <p:cNvPr id="20" name="Picture 19"/>
          <p:cNvPicPr/>
          <p:nvPr/>
        </p:nvPicPr>
        <p:blipFill>
          <a:blip r:embed="rId4">
            <a:extLst>
              <a:ext uri="{BEBA8EAE-BF5A-486C-A8C5-ECC9F3942E4B}">
                <a14:imgProps xmlns:a14="http://schemas.microsoft.com/office/drawing/2010/main">
                  <a14:imgLayer r:embed="rId5">
                    <a14:imgEffect>
                      <a14:artisticTexturizer/>
                    </a14:imgEffect>
                  </a14:imgLayer>
                </a14:imgProps>
              </a:ext>
              <a:ext uri="{28A0092B-C50C-407E-A947-70E740481C1C}">
                <a14:useLocalDpi xmlns:a14="http://schemas.microsoft.com/office/drawing/2010/main" val="0"/>
              </a:ext>
            </a:extLst>
          </a:blip>
          <a:srcRect/>
          <a:stretch>
            <a:fillRect/>
          </a:stretch>
        </p:blipFill>
        <p:spPr bwMode="auto">
          <a:xfrm>
            <a:off x="523932" y="78763"/>
            <a:ext cx="980440" cy="878205"/>
          </a:xfrm>
          <a:prstGeom prst="rect">
            <a:avLst/>
          </a:prstGeom>
          <a:noFill/>
          <a:ln>
            <a:noFill/>
          </a:ln>
        </p:spPr>
      </p:pic>
      <p:sp>
        <p:nvSpPr>
          <p:cNvPr id="21" name="Text Box 2"/>
          <p:cNvSpPr txBox="1">
            <a:spLocks noChangeArrowheads="1"/>
          </p:cNvSpPr>
          <p:nvPr/>
        </p:nvSpPr>
        <p:spPr bwMode="auto">
          <a:xfrm>
            <a:off x="137438" y="959092"/>
            <a:ext cx="2028305" cy="238556"/>
          </a:xfrm>
          <a:prstGeom prst="rect">
            <a:avLst/>
          </a:prstGeom>
          <a:noFill/>
          <a:ln w="9525">
            <a:noFill/>
            <a:miter lim="800000"/>
            <a:headEnd/>
            <a:tailEnd/>
          </a:ln>
        </p:spPr>
        <p:txBody>
          <a:bodyPr rot="0" vert="horz" wrap="square" lIns="91440" tIns="45720" rIns="91440" bIns="45720" anchor="t" anchorCtr="0">
            <a:noAutofit/>
          </a:bodyPr>
          <a:lstStyle/>
          <a:p>
            <a:pPr>
              <a:lnSpc>
                <a:spcPct val="107000"/>
              </a:lnSpc>
              <a:spcAft>
                <a:spcPts val="800"/>
              </a:spcAft>
            </a:pPr>
            <a:r>
              <a:rPr lang="en-GB" sz="1000" b="1" dirty="0">
                <a:effectLst/>
                <a:latin typeface="Tempus Sans ITC" panose="04020404030D07020202" pitchFamily="82" charset="0"/>
                <a:ea typeface="Calibri" panose="020F0502020204030204" pitchFamily="34" charset="0"/>
                <a:cs typeface="Times New Roman" panose="02020603050405020304" pitchFamily="18" charset="0"/>
              </a:rPr>
              <a:t>Learn and Grow Together in Christ</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endParaRPr lang="en-GB" sz="1100" dirty="0" smtClean="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3" name="TextBox 12"/>
          <p:cNvSpPr txBox="1"/>
          <p:nvPr/>
        </p:nvSpPr>
        <p:spPr>
          <a:xfrm>
            <a:off x="7602948" y="2766835"/>
            <a:ext cx="2535371" cy="1200329"/>
          </a:xfrm>
          <a:prstGeom prst="rect">
            <a:avLst/>
          </a:prstGeom>
          <a:noFill/>
          <a:ln w="12700">
            <a:noFill/>
          </a:ln>
        </p:spPr>
        <p:txBody>
          <a:bodyPr wrap="square" rtlCol="0">
            <a:spAutoFit/>
          </a:bodyPr>
          <a:lstStyle/>
          <a:p>
            <a:pPr algn="ctr"/>
            <a:r>
              <a:rPr lang="en-GB" sz="3600" b="1" dirty="0" smtClean="0"/>
              <a:t>Sticky Knowledge</a:t>
            </a:r>
            <a:endParaRPr lang="en-US" sz="3600" dirty="0" smtClean="0"/>
          </a:p>
        </p:txBody>
      </p:sp>
      <p:sp>
        <p:nvSpPr>
          <p:cNvPr id="22" name="Cloud 21"/>
          <p:cNvSpPr/>
          <p:nvPr/>
        </p:nvSpPr>
        <p:spPr>
          <a:xfrm>
            <a:off x="10049517" y="2902121"/>
            <a:ext cx="1866020" cy="1220957"/>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10174092" y="3295688"/>
            <a:ext cx="1575885" cy="707886"/>
          </a:xfrm>
          <a:prstGeom prst="rect">
            <a:avLst/>
          </a:prstGeom>
        </p:spPr>
        <p:txBody>
          <a:bodyPr wrap="square">
            <a:spAutoFit/>
          </a:bodyPr>
          <a:lstStyle/>
          <a:p>
            <a:pPr algn="ctr"/>
            <a:r>
              <a:rPr lang="en-US" sz="1400" b="1" dirty="0" smtClean="0"/>
              <a:t>The story of the Ascension</a:t>
            </a:r>
          </a:p>
          <a:p>
            <a:endParaRPr lang="en-US" sz="1200" dirty="0"/>
          </a:p>
        </p:txBody>
      </p:sp>
      <p:sp>
        <p:nvSpPr>
          <p:cNvPr id="31" name="Cloud 30"/>
          <p:cNvSpPr/>
          <p:nvPr/>
        </p:nvSpPr>
        <p:spPr>
          <a:xfrm>
            <a:off x="5532168" y="5153832"/>
            <a:ext cx="2886487" cy="1605047"/>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 - </a:t>
            </a:r>
            <a:endParaRPr lang="en-GB" dirty="0"/>
          </a:p>
        </p:txBody>
      </p:sp>
      <p:sp>
        <p:nvSpPr>
          <p:cNvPr id="33" name="Cloud 32"/>
          <p:cNvSpPr/>
          <p:nvPr/>
        </p:nvSpPr>
        <p:spPr>
          <a:xfrm>
            <a:off x="8213050" y="4065896"/>
            <a:ext cx="2165942" cy="1449077"/>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Cloud 36"/>
          <p:cNvSpPr/>
          <p:nvPr/>
        </p:nvSpPr>
        <p:spPr>
          <a:xfrm>
            <a:off x="9868270" y="3941252"/>
            <a:ext cx="2109319" cy="1413173"/>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ectangle 37"/>
          <p:cNvSpPr/>
          <p:nvPr/>
        </p:nvSpPr>
        <p:spPr>
          <a:xfrm>
            <a:off x="5842519" y="5448559"/>
            <a:ext cx="2055223" cy="954107"/>
          </a:xfrm>
          <a:prstGeom prst="rect">
            <a:avLst/>
          </a:prstGeom>
        </p:spPr>
        <p:txBody>
          <a:bodyPr wrap="square">
            <a:spAutoFit/>
          </a:bodyPr>
          <a:lstStyle/>
          <a:p>
            <a:pPr lvl="0" algn="ctr"/>
            <a:r>
              <a:rPr lang="en-US" sz="1400" b="1" dirty="0" smtClean="0">
                <a:solidFill>
                  <a:prstClr val="black"/>
                </a:solidFill>
              </a:rPr>
              <a:t>How the apostles changed after the coming of the Holy Spirit – how he energized them</a:t>
            </a:r>
            <a:endParaRPr lang="en-US" sz="1400" b="1" dirty="0">
              <a:solidFill>
                <a:prstClr val="black"/>
              </a:solidFill>
            </a:endParaRPr>
          </a:p>
        </p:txBody>
      </p:sp>
      <p:pic>
        <p:nvPicPr>
          <p:cNvPr id="39" name="Picture 38"/>
          <p:cNvPicPr>
            <a:picLocks noChangeAspect="1"/>
          </p:cNvPicPr>
          <p:nvPr/>
        </p:nvPicPr>
        <p:blipFill>
          <a:blip r:embed="rId6"/>
          <a:stretch>
            <a:fillRect/>
          </a:stretch>
        </p:blipFill>
        <p:spPr>
          <a:xfrm>
            <a:off x="7883127" y="5280968"/>
            <a:ext cx="2432515" cy="1365935"/>
          </a:xfrm>
          <a:prstGeom prst="rect">
            <a:avLst/>
          </a:prstGeom>
        </p:spPr>
      </p:pic>
      <p:sp>
        <p:nvSpPr>
          <p:cNvPr id="41" name="Cloud 40"/>
          <p:cNvSpPr/>
          <p:nvPr/>
        </p:nvSpPr>
        <p:spPr>
          <a:xfrm>
            <a:off x="9796724" y="5128544"/>
            <a:ext cx="2162772" cy="1518360"/>
          </a:xfrm>
          <a:prstGeom prst="cloud">
            <a:avLst/>
          </a:prstGeom>
          <a:solidFill>
            <a:schemeClr val="accent1">
              <a:lumMod val="60000"/>
              <a:lumOff val="40000"/>
            </a:schemeClr>
          </a:solidFill>
          <a:ln w="28575">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p:cNvSpPr txBox="1"/>
          <p:nvPr/>
        </p:nvSpPr>
        <p:spPr>
          <a:xfrm>
            <a:off x="9868270" y="4032069"/>
            <a:ext cx="1444164" cy="672269"/>
          </a:xfrm>
          <a:prstGeom prst="rect">
            <a:avLst/>
          </a:prstGeom>
          <a:noFill/>
        </p:spPr>
        <p:txBody>
          <a:bodyPr wrap="square" rtlCol="0">
            <a:spAutoFit/>
          </a:bodyPr>
          <a:lstStyle/>
          <a:p>
            <a:endParaRPr lang="en-GB" dirty="0"/>
          </a:p>
        </p:txBody>
      </p:sp>
      <p:sp>
        <p:nvSpPr>
          <p:cNvPr id="26" name="Rectangle 25"/>
          <p:cNvSpPr/>
          <p:nvPr/>
        </p:nvSpPr>
        <p:spPr>
          <a:xfrm>
            <a:off x="10117825" y="4174094"/>
            <a:ext cx="1575885" cy="1138773"/>
          </a:xfrm>
          <a:prstGeom prst="rect">
            <a:avLst/>
          </a:prstGeom>
        </p:spPr>
        <p:txBody>
          <a:bodyPr wrap="square">
            <a:spAutoFit/>
          </a:bodyPr>
          <a:lstStyle/>
          <a:p>
            <a:pPr algn="ctr"/>
            <a:r>
              <a:rPr lang="en-US" sz="1400" b="1" dirty="0" smtClean="0"/>
              <a:t>The coming of the Holy Spirit </a:t>
            </a:r>
          </a:p>
          <a:p>
            <a:pPr algn="ctr"/>
            <a:r>
              <a:rPr lang="en-US" sz="1400" b="1" dirty="0" smtClean="0"/>
              <a:t>(power and energy)</a:t>
            </a:r>
          </a:p>
          <a:p>
            <a:endParaRPr lang="en-US" sz="1200" dirty="0"/>
          </a:p>
        </p:txBody>
      </p:sp>
      <p:sp>
        <p:nvSpPr>
          <p:cNvPr id="30" name="Rectangle 29"/>
          <p:cNvSpPr/>
          <p:nvPr/>
        </p:nvSpPr>
        <p:spPr>
          <a:xfrm>
            <a:off x="8379644" y="4379696"/>
            <a:ext cx="1668023" cy="923330"/>
          </a:xfrm>
          <a:prstGeom prst="rect">
            <a:avLst/>
          </a:prstGeom>
        </p:spPr>
        <p:txBody>
          <a:bodyPr wrap="square">
            <a:spAutoFit/>
          </a:bodyPr>
          <a:lstStyle/>
          <a:p>
            <a:pPr algn="ctr"/>
            <a:r>
              <a:rPr lang="en-US" sz="1400" b="1" dirty="0" smtClean="0"/>
              <a:t>What symbols are used to depict the Holy Spirit</a:t>
            </a:r>
          </a:p>
          <a:p>
            <a:endParaRPr lang="en-US" sz="1200" dirty="0"/>
          </a:p>
        </p:txBody>
      </p:sp>
      <p:sp>
        <p:nvSpPr>
          <p:cNvPr id="35" name="Rectangle 34"/>
          <p:cNvSpPr/>
          <p:nvPr/>
        </p:nvSpPr>
        <p:spPr>
          <a:xfrm>
            <a:off x="6870203" y="4328769"/>
            <a:ext cx="1668023" cy="923330"/>
          </a:xfrm>
          <a:prstGeom prst="rect">
            <a:avLst/>
          </a:prstGeom>
        </p:spPr>
        <p:txBody>
          <a:bodyPr wrap="square">
            <a:spAutoFit/>
          </a:bodyPr>
          <a:lstStyle/>
          <a:p>
            <a:pPr algn="ctr"/>
            <a:r>
              <a:rPr lang="en-US" sz="1400" b="1" dirty="0" smtClean="0"/>
              <a:t>How the Church celebrates Pentecost</a:t>
            </a:r>
          </a:p>
          <a:p>
            <a:endParaRPr lang="en-US" sz="1200" dirty="0"/>
          </a:p>
        </p:txBody>
      </p:sp>
      <p:sp>
        <p:nvSpPr>
          <p:cNvPr id="43" name="Rectangle 42"/>
          <p:cNvSpPr/>
          <p:nvPr/>
        </p:nvSpPr>
        <p:spPr>
          <a:xfrm>
            <a:off x="8139112" y="5663767"/>
            <a:ext cx="1668023" cy="523220"/>
          </a:xfrm>
          <a:prstGeom prst="rect">
            <a:avLst/>
          </a:prstGeom>
        </p:spPr>
        <p:txBody>
          <a:bodyPr wrap="square">
            <a:spAutoFit/>
          </a:bodyPr>
          <a:lstStyle/>
          <a:p>
            <a:pPr algn="ctr"/>
            <a:r>
              <a:rPr lang="en-US" sz="1400" b="1" dirty="0" smtClean="0"/>
              <a:t>The gifts of </a:t>
            </a:r>
            <a:r>
              <a:rPr lang="en-US" sz="1400" b="1" dirty="0" smtClean="0"/>
              <a:t>the</a:t>
            </a:r>
          </a:p>
          <a:p>
            <a:pPr algn="ctr"/>
            <a:r>
              <a:rPr lang="en-US" sz="1400" b="1" dirty="0" smtClean="0"/>
              <a:t>Holy </a:t>
            </a:r>
            <a:r>
              <a:rPr lang="en-US" sz="1400" b="1" dirty="0" smtClean="0"/>
              <a:t>Spirit</a:t>
            </a:r>
            <a:endParaRPr lang="en-US" sz="1200" dirty="0"/>
          </a:p>
        </p:txBody>
      </p:sp>
      <p:sp>
        <p:nvSpPr>
          <p:cNvPr id="44" name="Rectangle 43"/>
          <p:cNvSpPr/>
          <p:nvPr/>
        </p:nvSpPr>
        <p:spPr>
          <a:xfrm>
            <a:off x="10005954" y="5466031"/>
            <a:ext cx="1668023" cy="1138773"/>
          </a:xfrm>
          <a:prstGeom prst="rect">
            <a:avLst/>
          </a:prstGeom>
        </p:spPr>
        <p:txBody>
          <a:bodyPr wrap="square">
            <a:spAutoFit/>
          </a:bodyPr>
          <a:lstStyle/>
          <a:p>
            <a:pPr algn="ctr"/>
            <a:r>
              <a:rPr lang="en-US" sz="1400" b="1" dirty="0" smtClean="0"/>
              <a:t>How Christians can use the gifts of the Holy Spirit to help others</a:t>
            </a:r>
          </a:p>
          <a:p>
            <a:endParaRPr lang="en-US" sz="1200" dirty="0"/>
          </a:p>
        </p:txBody>
      </p:sp>
      <p:sp>
        <p:nvSpPr>
          <p:cNvPr id="27" name="TextBox 26"/>
          <p:cNvSpPr txBox="1"/>
          <p:nvPr/>
        </p:nvSpPr>
        <p:spPr>
          <a:xfrm>
            <a:off x="137438" y="1236241"/>
            <a:ext cx="3526758" cy="646331"/>
          </a:xfrm>
          <a:prstGeom prst="rect">
            <a:avLst/>
          </a:prstGeom>
          <a:noFill/>
          <a:ln w="12700">
            <a:solidFill>
              <a:schemeClr val="tx1"/>
            </a:solidFill>
          </a:ln>
        </p:spPr>
        <p:txBody>
          <a:bodyPr wrap="square" rtlCol="0">
            <a:spAutoFit/>
          </a:bodyPr>
          <a:lstStyle/>
          <a:p>
            <a:pPr algn="ctr"/>
            <a:r>
              <a:rPr lang="en-US" sz="1200" b="1" dirty="0" smtClean="0"/>
              <a:t>What I should know already </a:t>
            </a:r>
          </a:p>
          <a:p>
            <a:pPr algn="ctr"/>
            <a:r>
              <a:rPr lang="en-US" sz="1200" dirty="0" smtClean="0"/>
              <a:t>Pentecost; spreading the Gospel message through the gifts of the Holy Spirit</a:t>
            </a:r>
          </a:p>
        </p:txBody>
      </p:sp>
      <p:sp>
        <p:nvSpPr>
          <p:cNvPr id="32" name="Cloud Callout 31"/>
          <p:cNvSpPr/>
          <p:nvPr/>
        </p:nvSpPr>
        <p:spPr>
          <a:xfrm>
            <a:off x="9846996" y="161627"/>
            <a:ext cx="2230079" cy="1606214"/>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US" sz="1400" b="1" dirty="0">
                <a:solidFill>
                  <a:prstClr val="black"/>
                </a:solidFill>
              </a:rPr>
              <a:t>Big Questions</a:t>
            </a:r>
          </a:p>
          <a:p>
            <a:pPr lvl="0" algn="ctr"/>
            <a:r>
              <a:rPr lang="en-US" sz="1200" dirty="0" smtClean="0">
                <a:solidFill>
                  <a:prstClr val="black"/>
                </a:solidFill>
              </a:rPr>
              <a:t>What is the purpose of energy….can it be used for good?</a:t>
            </a:r>
          </a:p>
          <a:p>
            <a:pPr lvl="0" algn="ctr"/>
            <a:endParaRPr lang="en-US" sz="1200" dirty="0">
              <a:solidFill>
                <a:prstClr val="black"/>
              </a:solidFill>
            </a:endParaRPr>
          </a:p>
        </p:txBody>
      </p:sp>
      <p:pic>
        <p:nvPicPr>
          <p:cNvPr id="1026" name="Picture 2" descr="Pentecost: Why and How to Celebrat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791169" y="1050327"/>
            <a:ext cx="3927072" cy="17856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1096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664</TotalTime>
  <Words>302</Words>
  <Application>Microsoft Office PowerPoint</Application>
  <PresentationFormat>Widescreen</PresentationFormat>
  <Paragraphs>35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Tempus Sans ITC</vt:lpstr>
      <vt:lpstr>Times New Roman</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12031, head</dc:creator>
  <cp:lastModifiedBy>12031, head</cp:lastModifiedBy>
  <cp:revision>67</cp:revision>
  <cp:lastPrinted>2023-12-15T17:30:33Z</cp:lastPrinted>
  <dcterms:created xsi:type="dcterms:W3CDTF">2023-12-15T14:09:45Z</dcterms:created>
  <dcterms:modified xsi:type="dcterms:W3CDTF">2024-04-15T10:59:48Z</dcterms:modified>
</cp:coreProperties>
</file>