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79154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406818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90776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41637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15338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86015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5E3091-AD0E-43FE-A3C0-9D48B7F1812A}"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6059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5E3091-AD0E-43FE-A3C0-9D48B7F1812A}"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12511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E3091-AD0E-43FE-A3C0-9D48B7F1812A}"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5845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8537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92078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E3091-AD0E-43FE-A3C0-9D48B7F1812A}" type="datetimeFigureOut">
              <a:rPr lang="en-GB" smtClean="0"/>
              <a:t>15/04/2024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8ECF2-8C99-4621-8EEE-1169FEED0C5C}" type="slidenum">
              <a:rPr lang="en-GB" smtClean="0"/>
              <a:t>‹#›</a:t>
            </a:fld>
            <a:endParaRPr lang="en-GB"/>
          </a:p>
        </p:txBody>
      </p:sp>
    </p:spTree>
    <p:extLst>
      <p:ext uri="{BB962C8B-B14F-4D97-AF65-F5344CB8AC3E}">
        <p14:creationId xmlns:p14="http://schemas.microsoft.com/office/powerpoint/2010/main" val="301340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a:blip r:embed="rId2"/>
          <a:stretch>
            <a:fillRect/>
          </a:stretch>
        </p:blipFill>
        <p:spPr>
          <a:xfrm>
            <a:off x="7810701" y="5483259"/>
            <a:ext cx="2325687" cy="1285114"/>
          </a:xfrm>
          <a:prstGeom prst="rect">
            <a:avLst/>
          </a:prstGeom>
        </p:spPr>
      </p:pic>
      <p:sp>
        <p:nvSpPr>
          <p:cNvPr id="4" name="TextBox 3"/>
          <p:cNvSpPr txBox="1"/>
          <p:nvPr/>
        </p:nvSpPr>
        <p:spPr>
          <a:xfrm>
            <a:off x="1983126" y="225907"/>
            <a:ext cx="5959355" cy="646331"/>
          </a:xfrm>
          <a:prstGeom prst="rect">
            <a:avLst/>
          </a:prstGeom>
          <a:noFill/>
        </p:spPr>
        <p:txBody>
          <a:bodyPr wrap="square" rtlCol="0">
            <a:spAutoFit/>
          </a:bodyPr>
          <a:lstStyle/>
          <a:p>
            <a:pPr algn="ctr"/>
            <a:r>
              <a:rPr lang="en-US" b="1" dirty="0" smtClean="0"/>
              <a:t>Year 4 Topic 7 New Life</a:t>
            </a:r>
          </a:p>
          <a:p>
            <a:pPr algn="ctr"/>
            <a:r>
              <a:rPr lang="en-US" b="1" dirty="0" smtClean="0"/>
              <a:t>Pentecost: To hear and live the Easter message</a:t>
            </a:r>
            <a:endParaRPr lang="en-GB" b="1" dirty="0"/>
          </a:p>
        </p:txBody>
      </p:sp>
      <p:graphicFrame>
        <p:nvGraphicFramePr>
          <p:cNvPr id="12" name="Table 11"/>
          <p:cNvGraphicFramePr>
            <a:graphicFrameLocks noGrp="1"/>
          </p:cNvGraphicFramePr>
          <p:nvPr>
            <p:extLst>
              <p:ext uri="{D42A27DB-BD31-4B8C-83A1-F6EECF244321}">
                <p14:modId xmlns:p14="http://schemas.microsoft.com/office/powerpoint/2010/main" val="3652445709"/>
              </p:ext>
            </p:extLst>
          </p:nvPr>
        </p:nvGraphicFramePr>
        <p:xfrm>
          <a:off x="211806" y="1820777"/>
          <a:ext cx="3046783" cy="4953000"/>
        </p:xfrm>
        <a:graphic>
          <a:graphicData uri="http://schemas.openxmlformats.org/drawingml/2006/table">
            <a:tbl>
              <a:tblPr firstRow="1" bandRow="1">
                <a:tableStyleId>{7DF18680-E054-41AD-8BC1-D1AEF772440D}</a:tableStyleId>
              </a:tblPr>
              <a:tblGrid>
                <a:gridCol w="972999">
                  <a:extLst>
                    <a:ext uri="{9D8B030D-6E8A-4147-A177-3AD203B41FA5}">
                      <a16:colId xmlns:a16="http://schemas.microsoft.com/office/drawing/2014/main" val="2126788288"/>
                    </a:ext>
                  </a:extLst>
                </a:gridCol>
                <a:gridCol w="2073784">
                  <a:extLst>
                    <a:ext uri="{9D8B030D-6E8A-4147-A177-3AD203B41FA5}">
                      <a16:colId xmlns:a16="http://schemas.microsoft.com/office/drawing/2014/main" val="1876933512"/>
                    </a:ext>
                  </a:extLst>
                </a:gridCol>
              </a:tblGrid>
              <a:tr h="252338">
                <a:tc gridSpan="2">
                  <a:txBody>
                    <a:bodyPr/>
                    <a:lstStyle/>
                    <a:p>
                      <a:pPr algn="ctr"/>
                      <a:r>
                        <a:rPr lang="en-US" sz="1400" dirty="0" smtClean="0"/>
                        <a:t>Key Vocabulary</a:t>
                      </a:r>
                      <a:endParaRPr lang="en-US" sz="1400" dirty="0" smtClean="0">
                        <a:solidFill>
                          <a:schemeClr val="tx1"/>
                        </a:solidFill>
                      </a:endParaRPr>
                    </a:p>
                  </a:txBody>
                  <a:tcPr/>
                </a:tc>
                <a:tc hMerge="1">
                  <a:txBody>
                    <a:bodyPr/>
                    <a:lstStyle/>
                    <a:p>
                      <a:endParaRPr lang="en-GB" dirty="0"/>
                    </a:p>
                  </a:txBody>
                  <a:tcPr/>
                </a:tc>
                <a:extLst>
                  <a:ext uri="{0D108BD9-81ED-4DB2-BD59-A6C34878D82A}">
                    <a16:rowId xmlns:a16="http://schemas.microsoft.com/office/drawing/2014/main" val="641854288"/>
                  </a:ext>
                </a:extLst>
              </a:tr>
              <a:tr h="396824">
                <a:tc>
                  <a:txBody>
                    <a:bodyPr/>
                    <a:lstStyle/>
                    <a:p>
                      <a:r>
                        <a:rPr lang="en-GB" sz="1100" b="1" dirty="0" smtClean="0"/>
                        <a:t>Good News</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In the Bible,</a:t>
                      </a:r>
                      <a:r>
                        <a:rPr lang="en-GB" sz="1100" baseline="0" dirty="0" smtClean="0"/>
                        <a:t> the Good News is the news of Jesus’ resurrection.</a:t>
                      </a:r>
                      <a:endParaRPr lang="en-GB" sz="1100" dirty="0" smtClean="0"/>
                    </a:p>
                  </a:txBody>
                  <a:tcPr/>
                </a:tc>
                <a:extLst>
                  <a:ext uri="{0D108BD9-81ED-4DB2-BD59-A6C34878D82A}">
                    <a16:rowId xmlns:a16="http://schemas.microsoft.com/office/drawing/2014/main" val="408055029"/>
                  </a:ext>
                </a:extLst>
              </a:tr>
              <a:tr h="176609">
                <a:tc>
                  <a:txBody>
                    <a:bodyPr/>
                    <a:lstStyle/>
                    <a:p>
                      <a:r>
                        <a:rPr lang="en-GB" sz="1100" b="1" dirty="0" smtClean="0"/>
                        <a:t>Resurrection</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Resurrection means:</a:t>
                      </a:r>
                      <a:r>
                        <a:rPr lang="en-GB" sz="1100" baseline="0" dirty="0" smtClean="0"/>
                        <a:t> someone who really died, gets new life from God.  Christians celebrate the resurrection of Jesus at Easter.</a:t>
                      </a:r>
                      <a:endParaRPr lang="en-GB" sz="1100" dirty="0" smtClean="0"/>
                    </a:p>
                  </a:txBody>
                  <a:tcPr/>
                </a:tc>
                <a:extLst>
                  <a:ext uri="{0D108BD9-81ED-4DB2-BD59-A6C34878D82A}">
                    <a16:rowId xmlns:a16="http://schemas.microsoft.com/office/drawing/2014/main" val="2525600083"/>
                  </a:ext>
                </a:extLst>
              </a:tr>
              <a:tr h="204911">
                <a:tc>
                  <a:txBody>
                    <a:bodyPr/>
                    <a:lstStyle/>
                    <a:p>
                      <a:r>
                        <a:rPr lang="en-GB" sz="1100" b="1" dirty="0" smtClean="0"/>
                        <a:t>Pentecost</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A special holy day when Christians remember when</a:t>
                      </a:r>
                      <a:r>
                        <a:rPr lang="en-GB" sz="1100" baseline="0" dirty="0" smtClean="0"/>
                        <a:t> Jesus sent the Holy Spirit to the Apostles.  </a:t>
                      </a:r>
                      <a:r>
                        <a:rPr lang="en-GB" sz="1100" dirty="0" smtClean="0"/>
                        <a:t>Pentecost is a</a:t>
                      </a:r>
                      <a:r>
                        <a:rPr lang="en-GB" sz="1100" baseline="0" dirty="0" smtClean="0"/>
                        <a:t> G</a:t>
                      </a:r>
                      <a:r>
                        <a:rPr lang="en-GB" sz="1100" dirty="0" smtClean="0"/>
                        <a:t>reek word meaning</a:t>
                      </a:r>
                      <a:r>
                        <a:rPr lang="en-GB" sz="1100" baseline="0" dirty="0" smtClean="0"/>
                        <a:t> ‘the fiftieth day’.  It is linked to a Jewish celebration ‘</a:t>
                      </a:r>
                      <a:r>
                        <a:rPr lang="en-GB" sz="1100" baseline="0" dirty="0" err="1" smtClean="0"/>
                        <a:t>Shavu’ot</a:t>
                      </a:r>
                      <a:r>
                        <a:rPr lang="en-GB" sz="1100" baseline="0" dirty="0" smtClean="0"/>
                        <a:t>’ – the Festival of Weeks</a:t>
                      </a:r>
                      <a:endParaRPr lang="en-GB" sz="1100" dirty="0" smtClean="0"/>
                    </a:p>
                  </a:txBody>
                  <a:tcPr/>
                </a:tc>
                <a:extLst>
                  <a:ext uri="{0D108BD9-81ED-4DB2-BD59-A6C34878D82A}">
                    <a16:rowId xmlns:a16="http://schemas.microsoft.com/office/drawing/2014/main" val="2121220731"/>
                  </a:ext>
                </a:extLst>
              </a:tr>
              <a:tr h="555552">
                <a:tc>
                  <a:txBody>
                    <a:bodyPr/>
                    <a:lstStyle/>
                    <a:p>
                      <a:r>
                        <a:rPr lang="en-GB" sz="1100" b="1" dirty="0" smtClean="0"/>
                        <a:t>Holy Spirit</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The</a:t>
                      </a:r>
                      <a:r>
                        <a:rPr lang="en-GB" sz="1100" baseline="0" dirty="0" smtClean="0"/>
                        <a:t> Holy Spirit is God, as is the father, and as is the Son.  Nobody has seen the Holy Spirit, but we can see the works of the Holy Spirit through the joy, courage and strength that he gives.</a:t>
                      </a:r>
                      <a:endParaRPr lang="en-GB" sz="1100" dirty="0" smtClean="0"/>
                    </a:p>
                    <a:p>
                      <a:endParaRPr lang="en-GB" sz="1100" dirty="0"/>
                    </a:p>
                  </a:txBody>
                  <a:tcPr/>
                </a:tc>
                <a:extLst>
                  <a:ext uri="{0D108BD9-81ED-4DB2-BD59-A6C34878D82A}">
                    <a16:rowId xmlns:a16="http://schemas.microsoft.com/office/drawing/2014/main" val="2611871119"/>
                  </a:ext>
                </a:extLst>
              </a:tr>
              <a:tr h="396824">
                <a:tc>
                  <a:txBody>
                    <a:bodyPr/>
                    <a:lstStyle/>
                    <a:p>
                      <a:r>
                        <a:rPr lang="en-US" sz="1100" b="1" dirty="0" smtClean="0"/>
                        <a:t>Other vocabulary</a:t>
                      </a:r>
                      <a:endParaRPr lang="en-GB" sz="1100" b="1" dirty="0"/>
                    </a:p>
                  </a:txBody>
                  <a:tcPr/>
                </a:tc>
                <a:tc>
                  <a:txBody>
                    <a:bodyPr/>
                    <a:lstStyle/>
                    <a:p>
                      <a:r>
                        <a:rPr lang="en-GB" sz="1100" dirty="0" smtClean="0"/>
                        <a:t>Life, fellowship</a:t>
                      </a:r>
                      <a:endParaRPr lang="en-GB" sz="1100" dirty="0"/>
                    </a:p>
                  </a:txBody>
                  <a:tcPr/>
                </a:tc>
                <a:extLst>
                  <a:ext uri="{0D108BD9-81ED-4DB2-BD59-A6C34878D82A}">
                    <a16:rowId xmlns:a16="http://schemas.microsoft.com/office/drawing/2014/main" val="781755996"/>
                  </a:ext>
                </a:extLst>
              </a:tr>
            </a:tbl>
          </a:graphicData>
        </a:graphic>
      </p:graphicFrame>
      <p:sp>
        <p:nvSpPr>
          <p:cNvPr id="14" name="TextBox 13"/>
          <p:cNvSpPr txBox="1"/>
          <p:nvPr/>
        </p:nvSpPr>
        <p:spPr>
          <a:xfrm>
            <a:off x="7772400" y="857955"/>
            <a:ext cx="1806776" cy="1646605"/>
          </a:xfrm>
          <a:prstGeom prst="rect">
            <a:avLst/>
          </a:prstGeom>
          <a:noFill/>
          <a:ln w="12700">
            <a:solidFill>
              <a:schemeClr val="tx1"/>
            </a:solidFill>
          </a:ln>
        </p:spPr>
        <p:txBody>
          <a:bodyPr wrap="square" rtlCol="0">
            <a:spAutoFit/>
          </a:bodyPr>
          <a:lstStyle/>
          <a:p>
            <a:pPr algn="ctr"/>
            <a:r>
              <a:rPr lang="en-US" sz="1200" b="1" dirty="0" smtClean="0"/>
              <a:t>Key Scripture</a:t>
            </a:r>
          </a:p>
          <a:p>
            <a:pPr algn="ctr"/>
            <a:r>
              <a:rPr lang="en-US" sz="1200" b="1" dirty="0" smtClean="0"/>
              <a:t>Acts 2:1-4</a:t>
            </a:r>
          </a:p>
          <a:p>
            <a:pPr algn="ctr"/>
            <a:r>
              <a:rPr lang="en-US" sz="1100" dirty="0" smtClean="0"/>
              <a:t>When the day of Pentecost had come they were all together is one place…All of them were filled with the Holy Spirit and began to speak in other languages, as the Spirit gave them ability.</a:t>
            </a:r>
          </a:p>
        </p:txBody>
      </p:sp>
      <p:pic>
        <p:nvPicPr>
          <p:cNvPr id="20" name="Picture 19"/>
          <p:cNvPicPr/>
          <p:nvPr/>
        </p:nvPicPr>
        <p:blipFill>
          <a:blip r:embed="rId3">
            <a:extLst>
              <a:ext uri="{BEBA8EAE-BF5A-486C-A8C5-ECC9F3942E4B}">
                <a14:imgProps xmlns:a14="http://schemas.microsoft.com/office/drawing/2010/main">
                  <a14:imgLayer r:embed="rId4">
                    <a14:imgEffect>
                      <a14:artisticTexturizer/>
                    </a14:imgEffect>
                  </a14:imgLayer>
                </a14:imgProps>
              </a:ext>
              <a:ext uri="{28A0092B-C50C-407E-A947-70E740481C1C}">
                <a14:useLocalDpi xmlns:a14="http://schemas.microsoft.com/office/drawing/2010/main" val="0"/>
              </a:ext>
            </a:extLst>
          </a:blip>
          <a:srcRect/>
          <a:stretch>
            <a:fillRect/>
          </a:stretch>
        </p:blipFill>
        <p:spPr bwMode="auto">
          <a:xfrm>
            <a:off x="523932" y="78763"/>
            <a:ext cx="980440" cy="878205"/>
          </a:xfrm>
          <a:prstGeom prst="rect">
            <a:avLst/>
          </a:prstGeom>
          <a:noFill/>
          <a:ln>
            <a:noFill/>
          </a:ln>
        </p:spPr>
      </p:pic>
      <p:sp>
        <p:nvSpPr>
          <p:cNvPr id="21" name="Text Box 2"/>
          <p:cNvSpPr txBox="1">
            <a:spLocks noChangeArrowheads="1"/>
          </p:cNvSpPr>
          <p:nvPr/>
        </p:nvSpPr>
        <p:spPr bwMode="auto">
          <a:xfrm>
            <a:off x="137438" y="959092"/>
            <a:ext cx="2028305" cy="23855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000" b="1" dirty="0">
                <a:effectLst/>
                <a:latin typeface="Tempus Sans ITC" panose="04020404030D07020202" pitchFamily="82" charset="0"/>
                <a:ea typeface="Calibri" panose="020F0502020204030204" pitchFamily="34" charset="0"/>
                <a:cs typeface="Times New Roman" panose="02020603050405020304" pitchFamily="18" charset="0"/>
              </a:rPr>
              <a:t>Learn and Grow Together in Christ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p:cNvSpPr txBox="1"/>
          <p:nvPr/>
        </p:nvSpPr>
        <p:spPr>
          <a:xfrm>
            <a:off x="6999907" y="2906463"/>
            <a:ext cx="2319185" cy="1200329"/>
          </a:xfrm>
          <a:prstGeom prst="rect">
            <a:avLst/>
          </a:prstGeom>
          <a:noFill/>
          <a:ln w="12700">
            <a:noFill/>
          </a:ln>
        </p:spPr>
        <p:txBody>
          <a:bodyPr wrap="square" rtlCol="0">
            <a:spAutoFit/>
          </a:bodyPr>
          <a:lstStyle/>
          <a:p>
            <a:pPr algn="ctr"/>
            <a:r>
              <a:rPr lang="en-GB" sz="3600" b="1" dirty="0" smtClean="0"/>
              <a:t>Sticky Knowledge</a:t>
            </a:r>
            <a:endParaRPr lang="en-US" sz="3600" dirty="0" smtClean="0"/>
          </a:p>
        </p:txBody>
      </p:sp>
      <p:sp>
        <p:nvSpPr>
          <p:cNvPr id="22" name="Cloud 21"/>
          <p:cNvSpPr/>
          <p:nvPr/>
        </p:nvSpPr>
        <p:spPr>
          <a:xfrm>
            <a:off x="9274398" y="2705281"/>
            <a:ext cx="2627837" cy="1943497"/>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9366994" y="3160437"/>
            <a:ext cx="2442643" cy="1169551"/>
          </a:xfrm>
          <a:prstGeom prst="rect">
            <a:avLst/>
          </a:prstGeom>
        </p:spPr>
        <p:txBody>
          <a:bodyPr wrap="square">
            <a:spAutoFit/>
          </a:bodyPr>
          <a:lstStyle/>
          <a:p>
            <a:pPr algn="ctr"/>
            <a:r>
              <a:rPr lang="en-US" sz="1400" b="1" dirty="0" smtClean="0"/>
              <a:t>The story of Pentecost and how the Holy Spirit gave courage to Peter and </a:t>
            </a:r>
            <a:endParaRPr lang="en-US" sz="1400" b="1" dirty="0" smtClean="0"/>
          </a:p>
          <a:p>
            <a:pPr algn="ctr"/>
            <a:r>
              <a:rPr lang="en-US" sz="1400" b="1" dirty="0" smtClean="0"/>
              <a:t>John </a:t>
            </a:r>
            <a:r>
              <a:rPr lang="en-US" sz="1400" b="1" dirty="0" smtClean="0"/>
              <a:t>to bear </a:t>
            </a:r>
            <a:r>
              <a:rPr lang="en-US" sz="1400" b="1" dirty="0" smtClean="0"/>
              <a:t>witness</a:t>
            </a:r>
          </a:p>
          <a:p>
            <a:pPr algn="ctr"/>
            <a:r>
              <a:rPr lang="en-US" sz="1400" b="1" dirty="0" smtClean="0"/>
              <a:t>to </a:t>
            </a:r>
            <a:r>
              <a:rPr lang="en-US" sz="1400" b="1" dirty="0" smtClean="0"/>
              <a:t>Jesus</a:t>
            </a:r>
          </a:p>
        </p:txBody>
      </p:sp>
      <p:sp>
        <p:nvSpPr>
          <p:cNvPr id="31" name="Cloud 30"/>
          <p:cNvSpPr/>
          <p:nvPr/>
        </p:nvSpPr>
        <p:spPr>
          <a:xfrm>
            <a:off x="9761725" y="5455828"/>
            <a:ext cx="2209845" cy="1227720"/>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Cloud 32"/>
          <p:cNvSpPr/>
          <p:nvPr/>
        </p:nvSpPr>
        <p:spPr>
          <a:xfrm>
            <a:off x="7942481" y="4420613"/>
            <a:ext cx="2193907" cy="1260670"/>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Cloud 36"/>
          <p:cNvSpPr/>
          <p:nvPr/>
        </p:nvSpPr>
        <p:spPr>
          <a:xfrm>
            <a:off x="9718499" y="4297277"/>
            <a:ext cx="2277340" cy="1334439"/>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9761725" y="5735412"/>
            <a:ext cx="2055223" cy="738664"/>
          </a:xfrm>
          <a:prstGeom prst="rect">
            <a:avLst/>
          </a:prstGeom>
        </p:spPr>
        <p:txBody>
          <a:bodyPr wrap="square">
            <a:spAutoFit/>
          </a:bodyPr>
          <a:lstStyle/>
          <a:p>
            <a:pPr lvl="0" algn="ctr"/>
            <a:r>
              <a:rPr lang="en-US" sz="1400" b="1" dirty="0" smtClean="0">
                <a:solidFill>
                  <a:prstClr val="black"/>
                </a:solidFill>
              </a:rPr>
              <a:t>How Christians can continue to spread </a:t>
            </a:r>
            <a:endParaRPr lang="en-US" sz="1400" b="1" dirty="0" smtClean="0">
              <a:solidFill>
                <a:prstClr val="black"/>
              </a:solidFill>
            </a:endParaRPr>
          </a:p>
          <a:p>
            <a:pPr lvl="0" algn="ctr"/>
            <a:r>
              <a:rPr lang="en-US" sz="1400" b="1" dirty="0" smtClean="0">
                <a:solidFill>
                  <a:prstClr val="black"/>
                </a:solidFill>
              </a:rPr>
              <a:t>the </a:t>
            </a:r>
            <a:r>
              <a:rPr lang="en-US" sz="1400" b="1" dirty="0" smtClean="0">
                <a:solidFill>
                  <a:prstClr val="black"/>
                </a:solidFill>
              </a:rPr>
              <a:t>Good News</a:t>
            </a:r>
            <a:endParaRPr lang="en-US" sz="1400" b="1" dirty="0">
              <a:solidFill>
                <a:prstClr val="black"/>
              </a:solidFill>
            </a:endParaRPr>
          </a:p>
        </p:txBody>
      </p:sp>
      <p:sp>
        <p:nvSpPr>
          <p:cNvPr id="3" name="TextBox 2"/>
          <p:cNvSpPr txBox="1"/>
          <p:nvPr/>
        </p:nvSpPr>
        <p:spPr>
          <a:xfrm>
            <a:off x="10098556" y="4092866"/>
            <a:ext cx="1444164" cy="672269"/>
          </a:xfrm>
          <a:prstGeom prst="rect">
            <a:avLst/>
          </a:prstGeom>
          <a:noFill/>
        </p:spPr>
        <p:txBody>
          <a:bodyPr wrap="square" rtlCol="0">
            <a:spAutoFit/>
          </a:bodyPr>
          <a:lstStyle/>
          <a:p>
            <a:endParaRPr lang="en-GB" dirty="0"/>
          </a:p>
        </p:txBody>
      </p:sp>
      <p:sp>
        <p:nvSpPr>
          <p:cNvPr id="26" name="Rectangle 25"/>
          <p:cNvSpPr/>
          <p:nvPr/>
        </p:nvSpPr>
        <p:spPr>
          <a:xfrm>
            <a:off x="9739846" y="4631877"/>
            <a:ext cx="2086702" cy="738664"/>
          </a:xfrm>
          <a:prstGeom prst="rect">
            <a:avLst/>
          </a:prstGeom>
        </p:spPr>
        <p:txBody>
          <a:bodyPr wrap="square">
            <a:spAutoFit/>
          </a:bodyPr>
          <a:lstStyle/>
          <a:p>
            <a:pPr algn="ctr"/>
            <a:r>
              <a:rPr lang="en-US" sz="1400" b="1" dirty="0" smtClean="0"/>
              <a:t>How the Ethiopian received the </a:t>
            </a:r>
            <a:r>
              <a:rPr lang="en-US" sz="1400" b="1" dirty="0" smtClean="0"/>
              <a:t>new</a:t>
            </a:r>
          </a:p>
          <a:p>
            <a:pPr algn="ctr"/>
            <a:r>
              <a:rPr lang="en-US" sz="1400" b="1" dirty="0" smtClean="0"/>
              <a:t>life </a:t>
            </a:r>
            <a:r>
              <a:rPr lang="en-US" sz="1400" b="1" dirty="0" smtClean="0"/>
              <a:t>of Jesus</a:t>
            </a:r>
            <a:endParaRPr lang="en-US" sz="1200" dirty="0"/>
          </a:p>
        </p:txBody>
      </p:sp>
      <p:sp>
        <p:nvSpPr>
          <p:cNvPr id="30" name="Rectangle 29"/>
          <p:cNvSpPr/>
          <p:nvPr/>
        </p:nvSpPr>
        <p:spPr>
          <a:xfrm>
            <a:off x="8093702" y="4686006"/>
            <a:ext cx="1668023" cy="923330"/>
          </a:xfrm>
          <a:prstGeom prst="rect">
            <a:avLst/>
          </a:prstGeom>
        </p:spPr>
        <p:txBody>
          <a:bodyPr wrap="square">
            <a:spAutoFit/>
          </a:bodyPr>
          <a:lstStyle/>
          <a:p>
            <a:pPr algn="ctr"/>
            <a:r>
              <a:rPr lang="en-US" sz="1400" b="1" dirty="0" smtClean="0"/>
              <a:t>The story of Paul and how he spread the good news</a:t>
            </a:r>
          </a:p>
          <a:p>
            <a:endParaRPr lang="en-US" sz="1200" dirty="0"/>
          </a:p>
        </p:txBody>
      </p:sp>
      <p:sp>
        <p:nvSpPr>
          <p:cNvPr id="35" name="Rectangle 34"/>
          <p:cNvSpPr/>
          <p:nvPr/>
        </p:nvSpPr>
        <p:spPr>
          <a:xfrm>
            <a:off x="8067184" y="5767514"/>
            <a:ext cx="1668023" cy="923330"/>
          </a:xfrm>
          <a:prstGeom prst="rect">
            <a:avLst/>
          </a:prstGeom>
        </p:spPr>
        <p:txBody>
          <a:bodyPr wrap="square">
            <a:spAutoFit/>
          </a:bodyPr>
          <a:lstStyle/>
          <a:p>
            <a:pPr algn="ctr"/>
            <a:r>
              <a:rPr lang="en-US" sz="1400" b="1" dirty="0" smtClean="0"/>
              <a:t>How the Holy Spirit gave Paul the new life in Jesus </a:t>
            </a:r>
          </a:p>
          <a:p>
            <a:endParaRPr lang="en-US" sz="1200" dirty="0"/>
          </a:p>
        </p:txBody>
      </p:sp>
      <p:sp>
        <p:nvSpPr>
          <p:cNvPr id="23" name="Cloud Callout 22"/>
          <p:cNvSpPr/>
          <p:nvPr/>
        </p:nvSpPr>
        <p:spPr>
          <a:xfrm>
            <a:off x="9698182" y="161626"/>
            <a:ext cx="2378894" cy="175953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b="1" dirty="0">
                <a:solidFill>
                  <a:prstClr val="black"/>
                </a:solidFill>
              </a:rPr>
              <a:t>Big Questions</a:t>
            </a:r>
          </a:p>
          <a:p>
            <a:pPr lvl="0" algn="ctr"/>
            <a:r>
              <a:rPr lang="en-US" sz="1200" dirty="0" smtClean="0">
                <a:solidFill>
                  <a:prstClr val="black"/>
                </a:solidFill>
              </a:rPr>
              <a:t>What is so important about new life?</a:t>
            </a:r>
          </a:p>
          <a:p>
            <a:pPr lvl="0" algn="ctr"/>
            <a:r>
              <a:rPr lang="en-US" sz="1200" dirty="0" smtClean="0">
                <a:solidFill>
                  <a:prstClr val="black"/>
                </a:solidFill>
              </a:rPr>
              <a:t>Can good news bring new life?</a:t>
            </a:r>
            <a:endParaRPr lang="en-US" sz="1200" dirty="0">
              <a:solidFill>
                <a:prstClr val="black"/>
              </a:solidFill>
            </a:endParaRPr>
          </a:p>
        </p:txBody>
      </p:sp>
      <p:sp>
        <p:nvSpPr>
          <p:cNvPr id="24" name="TextBox 23"/>
          <p:cNvSpPr txBox="1"/>
          <p:nvPr/>
        </p:nvSpPr>
        <p:spPr>
          <a:xfrm>
            <a:off x="203724" y="1293357"/>
            <a:ext cx="3054866" cy="461665"/>
          </a:xfrm>
          <a:prstGeom prst="rect">
            <a:avLst/>
          </a:prstGeom>
          <a:noFill/>
          <a:ln w="12700">
            <a:solidFill>
              <a:schemeClr val="tx1"/>
            </a:solidFill>
          </a:ln>
        </p:spPr>
        <p:txBody>
          <a:bodyPr wrap="square" rtlCol="0">
            <a:spAutoFit/>
          </a:bodyPr>
          <a:lstStyle/>
          <a:p>
            <a:pPr algn="ctr"/>
            <a:r>
              <a:rPr lang="en-US" sz="1200" b="1" dirty="0" smtClean="0"/>
              <a:t>What I should know already </a:t>
            </a:r>
          </a:p>
          <a:p>
            <a:pPr algn="ctr"/>
            <a:r>
              <a:rPr lang="en-US" sz="1200" dirty="0" smtClean="0"/>
              <a:t>The wonder and power of the Holy Spirit.</a:t>
            </a:r>
          </a:p>
        </p:txBody>
      </p:sp>
      <p:pic>
        <p:nvPicPr>
          <p:cNvPr id="1026" name="Picture 2" descr="https://buildfaith.org/wp-content/uploads/2018/04/pentecost-people-780x40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43012" y="1019393"/>
            <a:ext cx="4114641" cy="1815247"/>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Sea with St. Paul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6"/>
          <a:stretch>
            <a:fillRect/>
          </a:stretch>
        </p:blipFill>
        <p:spPr>
          <a:xfrm>
            <a:off x="3456061" y="4090367"/>
            <a:ext cx="3971877" cy="2640948"/>
          </a:xfrm>
          <a:prstGeom prst="rect">
            <a:avLst/>
          </a:prstGeom>
        </p:spPr>
      </p:pic>
    </p:spTree>
    <p:extLst>
      <p:ext uri="{BB962C8B-B14F-4D97-AF65-F5344CB8AC3E}">
        <p14:creationId xmlns:p14="http://schemas.microsoft.com/office/powerpoint/2010/main" val="347109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294</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Tempus Sans ITC</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12031, head</dc:creator>
  <cp:lastModifiedBy>12031, head</cp:lastModifiedBy>
  <cp:revision>62</cp:revision>
  <cp:lastPrinted>2023-12-15T17:30:33Z</cp:lastPrinted>
  <dcterms:created xsi:type="dcterms:W3CDTF">2023-12-15T14:09:45Z</dcterms:created>
  <dcterms:modified xsi:type="dcterms:W3CDTF">2024-04-15T11:04:06Z</dcterms:modified>
</cp:coreProperties>
</file>