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3091-AD0E-43FE-A3C0-9D48B7F1812A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ECF2-8C99-4621-8EEE-1169FEED0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54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3091-AD0E-43FE-A3C0-9D48B7F1812A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ECF2-8C99-4621-8EEE-1169FEED0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18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3091-AD0E-43FE-A3C0-9D48B7F1812A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ECF2-8C99-4621-8EEE-1169FEED0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76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3091-AD0E-43FE-A3C0-9D48B7F1812A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ECF2-8C99-4621-8EEE-1169FEED0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37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3091-AD0E-43FE-A3C0-9D48B7F1812A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ECF2-8C99-4621-8EEE-1169FEED0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38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3091-AD0E-43FE-A3C0-9D48B7F1812A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ECF2-8C99-4621-8EEE-1169FEED0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15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3091-AD0E-43FE-A3C0-9D48B7F1812A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ECF2-8C99-4621-8EEE-1169FEED0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594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3091-AD0E-43FE-A3C0-9D48B7F1812A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ECF2-8C99-4621-8EEE-1169FEED0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51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3091-AD0E-43FE-A3C0-9D48B7F1812A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ECF2-8C99-4621-8EEE-1169FEED0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5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3091-AD0E-43FE-A3C0-9D48B7F1812A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ECF2-8C99-4621-8EEE-1169FEED0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37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3091-AD0E-43FE-A3C0-9D48B7F1812A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ECF2-8C99-4621-8EEE-1169FEED0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78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E3091-AD0E-43FE-A3C0-9D48B7F1812A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8ECF2-8C99-4621-8EEE-1169FEED0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4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loud 36"/>
          <p:cNvSpPr/>
          <p:nvPr/>
        </p:nvSpPr>
        <p:spPr>
          <a:xfrm>
            <a:off x="9654755" y="2602822"/>
            <a:ext cx="2390831" cy="1593669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623498" y="124693"/>
            <a:ext cx="5318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Year 1 Topic 7: Holidays and Holydays</a:t>
            </a:r>
          </a:p>
          <a:p>
            <a:pPr algn="ctr"/>
            <a:r>
              <a:rPr lang="en-US" b="1" dirty="0" smtClean="0"/>
              <a:t>Pentecost: The feast of the Holy Spirit</a:t>
            </a:r>
            <a:endParaRPr lang="en-GB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8011"/>
              </p:ext>
            </p:extLst>
          </p:nvPr>
        </p:nvGraphicFramePr>
        <p:xfrm>
          <a:off x="137438" y="2345240"/>
          <a:ext cx="3302470" cy="4328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95607">
                  <a:extLst>
                    <a:ext uri="{9D8B030D-6E8A-4147-A177-3AD203B41FA5}">
                      <a16:colId xmlns:a16="http://schemas.microsoft.com/office/drawing/2014/main" val="2126788288"/>
                    </a:ext>
                  </a:extLst>
                </a:gridCol>
                <a:gridCol w="2306863">
                  <a:extLst>
                    <a:ext uri="{9D8B030D-6E8A-4147-A177-3AD203B41FA5}">
                      <a16:colId xmlns:a16="http://schemas.microsoft.com/office/drawing/2014/main" val="1876933512"/>
                    </a:ext>
                  </a:extLst>
                </a:gridCol>
              </a:tblGrid>
              <a:tr h="2918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Key Vocabulary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854288"/>
                  </a:ext>
                </a:extLst>
              </a:tr>
              <a:tr h="612965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Holyday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Some days of the year are ‘holy days’ when we celebrate special</a:t>
                      </a:r>
                      <a:r>
                        <a:rPr lang="en-GB" sz="1200" baseline="0" dirty="0" smtClean="0"/>
                        <a:t> times in the Church year.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061097"/>
                  </a:ext>
                </a:extLst>
              </a:tr>
              <a:tr h="963231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Apostles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Jesus appointed 12 apostles</a:t>
                      </a:r>
                      <a:r>
                        <a:rPr lang="en-GB" sz="1200" baseline="0" dirty="0" smtClean="0"/>
                        <a:t> from his disciples (friends) who followed him.  The word apostle comes from Greek and means ‘envoy’.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55029"/>
                  </a:ext>
                </a:extLst>
              </a:tr>
              <a:tr h="612965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Pentecost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 special holy day when Christians remember when</a:t>
                      </a:r>
                      <a:r>
                        <a:rPr lang="en-GB" sz="1200" baseline="0" dirty="0" smtClean="0"/>
                        <a:t> Jesus sent the Holy Spirit to the Apostles.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220731"/>
                  </a:ext>
                </a:extLst>
              </a:tr>
              <a:tr h="788098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Resurrection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Resurrection means:</a:t>
                      </a:r>
                      <a:r>
                        <a:rPr lang="en-GB" sz="1200" baseline="0" dirty="0" smtClean="0"/>
                        <a:t> someone who really died gets new life from God</a:t>
                      </a:r>
                      <a:r>
                        <a:rPr lang="en-GB" sz="1200" baseline="0" dirty="0" smtClean="0"/>
                        <a:t>. Christians celebrate the resurrection of Jesus at Easter.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133003"/>
                  </a:ext>
                </a:extLst>
              </a:tr>
              <a:tr h="437832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Alleluia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Alleluia is a special word we say that</a:t>
                      </a:r>
                      <a:r>
                        <a:rPr lang="en-GB" sz="1200" baseline="0" dirty="0" smtClean="0"/>
                        <a:t> means ‘Praise the Lord’.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871119"/>
                  </a:ext>
                </a:extLst>
              </a:tr>
              <a:tr h="437832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Other vocabulary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Holiday, help, guide, promise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618341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208544" y="644463"/>
            <a:ext cx="2296910" cy="13849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Scripture </a:t>
            </a:r>
          </a:p>
          <a:p>
            <a:pPr algn="ctr"/>
            <a:r>
              <a:rPr lang="en-US" sz="1200" dirty="0" smtClean="0"/>
              <a:t>John 14:26</a:t>
            </a:r>
          </a:p>
          <a:p>
            <a:pPr algn="ctr"/>
            <a:r>
              <a:rPr lang="en-US" sz="1200" dirty="0" smtClean="0"/>
              <a:t>The Helper, the Holy Spirit whom the Father will send in my name will teach you everything and make you remember all that I have told you.</a:t>
            </a:r>
          </a:p>
        </p:txBody>
      </p:sp>
      <p:pic>
        <p:nvPicPr>
          <p:cNvPr id="20" name="Picture 19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32" y="78763"/>
            <a:ext cx="980440" cy="87820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37438" y="959092"/>
            <a:ext cx="2028305" cy="238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b="1" dirty="0"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Learn and Grow Together in Christ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16298" y="2838297"/>
            <a:ext cx="2535371" cy="120032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Sticky Knowledge</a:t>
            </a:r>
            <a:endParaRPr lang="en-US" sz="3600" dirty="0" smtClean="0"/>
          </a:p>
        </p:txBody>
      </p:sp>
      <p:sp>
        <p:nvSpPr>
          <p:cNvPr id="22" name="Cloud 21"/>
          <p:cNvSpPr/>
          <p:nvPr/>
        </p:nvSpPr>
        <p:spPr>
          <a:xfrm>
            <a:off x="9582869" y="3889947"/>
            <a:ext cx="2390831" cy="1593669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831822" y="3897607"/>
            <a:ext cx="187771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/>
          </a:p>
          <a:p>
            <a:pPr algn="ctr"/>
            <a:r>
              <a:rPr lang="en-US" sz="1400" b="1" dirty="0" smtClean="0"/>
              <a:t> </a:t>
            </a:r>
          </a:p>
          <a:p>
            <a:pPr algn="ctr"/>
            <a:r>
              <a:rPr lang="en-US" sz="1400" b="1" dirty="0" smtClean="0"/>
              <a:t>Ascension Day and Pentecost are Holydays</a:t>
            </a:r>
            <a:endParaRPr lang="en-US" sz="1200" dirty="0"/>
          </a:p>
        </p:txBody>
      </p:sp>
      <p:sp>
        <p:nvSpPr>
          <p:cNvPr id="33" name="Cloud 32"/>
          <p:cNvSpPr/>
          <p:nvPr/>
        </p:nvSpPr>
        <p:spPr>
          <a:xfrm>
            <a:off x="7264769" y="4038626"/>
            <a:ext cx="2390831" cy="1593669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0851" y="5289174"/>
            <a:ext cx="2432515" cy="1499431"/>
          </a:xfrm>
          <a:prstGeom prst="rect">
            <a:avLst/>
          </a:prstGeom>
        </p:spPr>
      </p:pic>
      <p:sp>
        <p:nvSpPr>
          <p:cNvPr id="41" name="Cloud 40"/>
          <p:cNvSpPr/>
          <p:nvPr/>
        </p:nvSpPr>
        <p:spPr>
          <a:xfrm>
            <a:off x="9702839" y="5177072"/>
            <a:ext cx="2390831" cy="1593669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9990341" y="3187443"/>
            <a:ext cx="15758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What a holyday is.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7617176" y="4344843"/>
            <a:ext cx="156311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Pentecost and the promise Jesus made to his friends</a:t>
            </a:r>
          </a:p>
          <a:p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7986731" y="5782167"/>
            <a:ext cx="16680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Pentecost: the birth of the Church</a:t>
            </a:r>
          </a:p>
          <a:p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9990341" y="5684946"/>
            <a:ext cx="16680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The Good News of Jesus</a:t>
            </a:r>
          </a:p>
          <a:p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129545" y="1499989"/>
            <a:ext cx="3310363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What I should know already </a:t>
            </a:r>
          </a:p>
          <a:p>
            <a:pPr algn="ctr"/>
            <a:r>
              <a:rPr lang="en-US" sz="1200" dirty="0" smtClean="0"/>
              <a:t>Pentecost; the celebration of the Good News of Jesus.</a:t>
            </a:r>
          </a:p>
        </p:txBody>
      </p:sp>
      <p:sp>
        <p:nvSpPr>
          <p:cNvPr id="2" name="Cloud Callout 1"/>
          <p:cNvSpPr/>
          <p:nvPr/>
        </p:nvSpPr>
        <p:spPr>
          <a:xfrm>
            <a:off x="9654754" y="161626"/>
            <a:ext cx="2422321" cy="175953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b="1" dirty="0">
                <a:solidFill>
                  <a:prstClr val="black"/>
                </a:solidFill>
              </a:rPr>
              <a:t>Big Questions</a:t>
            </a:r>
          </a:p>
          <a:p>
            <a:pPr lvl="0" algn="ctr"/>
            <a:r>
              <a:rPr lang="en-US" sz="1200" dirty="0" smtClean="0">
                <a:solidFill>
                  <a:prstClr val="black"/>
                </a:solidFill>
              </a:rPr>
              <a:t>Do we need holidays and holy days?</a:t>
            </a:r>
          </a:p>
          <a:p>
            <a:pPr lvl="0" algn="ctr"/>
            <a:r>
              <a:rPr lang="en-US" sz="1200" dirty="0" smtClean="0">
                <a:solidFill>
                  <a:prstClr val="black"/>
                </a:solidFill>
              </a:rPr>
              <a:t>How does the Holy Spirit help and guide us in our lives?</a:t>
            </a:r>
            <a:endParaRPr lang="en-US" sz="1200" dirty="0">
              <a:solidFill>
                <a:prstClr val="black"/>
              </a:solidFill>
            </a:endParaRPr>
          </a:p>
        </p:txBody>
      </p:sp>
      <p:pic>
        <p:nvPicPr>
          <p:cNvPr id="1026" name="Picture 2" descr="Pentecost: How can Latter-day Saints celebrate this important day? - LDS  Livi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193" y="4329899"/>
            <a:ext cx="3674534" cy="231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scension Day Images - Free Download on Freepi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920" y="1021232"/>
            <a:ext cx="2469211" cy="249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0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242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Tempus Sans ITC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12031, head</dc:creator>
  <cp:lastModifiedBy>12031, head</cp:lastModifiedBy>
  <cp:revision>68</cp:revision>
  <cp:lastPrinted>2023-12-15T17:30:33Z</cp:lastPrinted>
  <dcterms:created xsi:type="dcterms:W3CDTF">2023-12-15T14:09:45Z</dcterms:created>
  <dcterms:modified xsi:type="dcterms:W3CDTF">2024-04-15T10:55:50Z</dcterms:modified>
</cp:coreProperties>
</file>