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5E3091-AD0E-43FE-A3C0-9D48B7F1812A}" type="datetimeFigureOut">
              <a:rPr lang="en-GB" smtClean="0"/>
              <a:t>21/12/2023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379154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5E3091-AD0E-43FE-A3C0-9D48B7F1812A}" type="datetimeFigureOut">
              <a:rPr lang="en-GB" smtClean="0"/>
              <a:t>21/12/2023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406818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5E3091-AD0E-43FE-A3C0-9D48B7F1812A}" type="datetimeFigureOut">
              <a:rPr lang="en-GB" smtClean="0"/>
              <a:t>21/12/2023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90776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5E3091-AD0E-43FE-A3C0-9D48B7F1812A}" type="datetimeFigureOut">
              <a:rPr lang="en-GB" smtClean="0"/>
              <a:t>21/12/2023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241637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5E3091-AD0E-43FE-A3C0-9D48B7F1812A}" type="datetimeFigureOut">
              <a:rPr lang="en-GB" smtClean="0"/>
              <a:t>21/12/2023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315338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5E3091-AD0E-43FE-A3C0-9D48B7F1812A}" type="datetimeFigureOut">
              <a:rPr lang="en-GB" smtClean="0"/>
              <a:t>21/12/2023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186015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5E3091-AD0E-43FE-A3C0-9D48B7F1812A}" type="datetimeFigureOut">
              <a:rPr lang="en-GB" smtClean="0"/>
              <a:t>21/12/2023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286059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5E3091-AD0E-43FE-A3C0-9D48B7F1812A}" type="datetimeFigureOut">
              <a:rPr lang="en-GB" smtClean="0"/>
              <a:t>21/12/2023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281251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E3091-AD0E-43FE-A3C0-9D48B7F1812A}" type="datetimeFigureOut">
              <a:rPr lang="en-GB" smtClean="0"/>
              <a:t>21/12/2023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25845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5E3091-AD0E-43FE-A3C0-9D48B7F1812A}" type="datetimeFigureOut">
              <a:rPr lang="en-GB" smtClean="0"/>
              <a:t>21/12/2023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288537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5E3091-AD0E-43FE-A3C0-9D48B7F1812A}" type="datetimeFigureOut">
              <a:rPr lang="en-GB" smtClean="0"/>
              <a:t>21/12/2023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192078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E3091-AD0E-43FE-A3C0-9D48B7F1812A}" type="datetimeFigureOut">
              <a:rPr lang="en-GB" smtClean="0"/>
              <a:t>21/12/2023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8ECF2-8C99-4621-8EEE-1169FEED0C5C}" type="slidenum">
              <a:rPr lang="en-GB" smtClean="0"/>
              <a:t>‹#›</a:t>
            </a:fld>
            <a:endParaRPr lang="en-GB"/>
          </a:p>
        </p:txBody>
      </p:sp>
    </p:spTree>
    <p:extLst>
      <p:ext uri="{BB962C8B-B14F-4D97-AF65-F5344CB8AC3E}">
        <p14:creationId xmlns:p14="http://schemas.microsoft.com/office/powerpoint/2010/main" val="3013402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70756" y="732024"/>
            <a:ext cx="2815143" cy="3826601"/>
          </a:xfrm>
          <a:prstGeom prst="rect">
            <a:avLst/>
          </a:prstGeom>
        </p:spPr>
      </p:pic>
      <p:pic>
        <p:nvPicPr>
          <p:cNvPr id="34" name="Picture 33"/>
          <p:cNvPicPr>
            <a:picLocks noChangeAspect="1"/>
          </p:cNvPicPr>
          <p:nvPr/>
        </p:nvPicPr>
        <p:blipFill>
          <a:blip r:embed="rId3"/>
          <a:stretch>
            <a:fillRect/>
          </a:stretch>
        </p:blipFill>
        <p:spPr>
          <a:xfrm>
            <a:off x="5548528" y="4231602"/>
            <a:ext cx="2432515" cy="1429349"/>
          </a:xfrm>
          <a:prstGeom prst="rect">
            <a:avLst/>
          </a:prstGeom>
        </p:spPr>
      </p:pic>
      <p:sp>
        <p:nvSpPr>
          <p:cNvPr id="4" name="TextBox 3"/>
          <p:cNvSpPr txBox="1"/>
          <p:nvPr/>
        </p:nvSpPr>
        <p:spPr>
          <a:xfrm>
            <a:off x="3074624" y="112651"/>
            <a:ext cx="4538749" cy="646331"/>
          </a:xfrm>
          <a:prstGeom prst="rect">
            <a:avLst/>
          </a:prstGeom>
          <a:noFill/>
        </p:spPr>
        <p:txBody>
          <a:bodyPr wrap="square" rtlCol="0">
            <a:spAutoFit/>
          </a:bodyPr>
          <a:lstStyle/>
          <a:p>
            <a:pPr algn="ctr"/>
            <a:r>
              <a:rPr lang="en-US" b="1" dirty="0" smtClean="0"/>
              <a:t>Year 6 Topic 4 Sources</a:t>
            </a:r>
          </a:p>
          <a:p>
            <a:pPr algn="ctr"/>
            <a:r>
              <a:rPr lang="en-US" b="1" dirty="0" smtClean="0"/>
              <a:t>The Bible- The special book for the Church</a:t>
            </a:r>
            <a:endParaRPr lang="en-GB" b="1" dirty="0"/>
          </a:p>
        </p:txBody>
      </p:sp>
      <p:graphicFrame>
        <p:nvGraphicFramePr>
          <p:cNvPr id="12" name="Table 11"/>
          <p:cNvGraphicFramePr>
            <a:graphicFrameLocks noGrp="1"/>
          </p:cNvGraphicFramePr>
          <p:nvPr>
            <p:extLst>
              <p:ext uri="{D42A27DB-BD31-4B8C-83A1-F6EECF244321}">
                <p14:modId xmlns:p14="http://schemas.microsoft.com/office/powerpoint/2010/main" val="2748543774"/>
              </p:ext>
            </p:extLst>
          </p:nvPr>
        </p:nvGraphicFramePr>
        <p:xfrm>
          <a:off x="156316" y="1529368"/>
          <a:ext cx="3822377" cy="5121179"/>
        </p:xfrm>
        <a:graphic>
          <a:graphicData uri="http://schemas.openxmlformats.org/drawingml/2006/table">
            <a:tbl>
              <a:tblPr firstRow="1" bandRow="1">
                <a:tableStyleId>{7DF18680-E054-41AD-8BC1-D1AEF772440D}</a:tableStyleId>
              </a:tblPr>
              <a:tblGrid>
                <a:gridCol w="1055715">
                  <a:extLst>
                    <a:ext uri="{9D8B030D-6E8A-4147-A177-3AD203B41FA5}">
                      <a16:colId xmlns:a16="http://schemas.microsoft.com/office/drawing/2014/main" val="2126788288"/>
                    </a:ext>
                  </a:extLst>
                </a:gridCol>
                <a:gridCol w="2766662">
                  <a:extLst>
                    <a:ext uri="{9D8B030D-6E8A-4147-A177-3AD203B41FA5}">
                      <a16:colId xmlns:a16="http://schemas.microsoft.com/office/drawing/2014/main" val="1876933512"/>
                    </a:ext>
                  </a:extLst>
                </a:gridCol>
              </a:tblGrid>
              <a:tr h="366299">
                <a:tc gridSpan="2">
                  <a:txBody>
                    <a:bodyPr/>
                    <a:lstStyle/>
                    <a:p>
                      <a:pPr algn="ctr"/>
                      <a:r>
                        <a:rPr lang="en-US" sz="1400" dirty="0" smtClean="0"/>
                        <a:t>Key Vocabulary</a:t>
                      </a:r>
                      <a:endParaRPr lang="en-US" sz="1400" dirty="0" smtClean="0">
                        <a:solidFill>
                          <a:schemeClr val="tx1"/>
                        </a:solidFill>
                      </a:endParaRPr>
                    </a:p>
                  </a:txBody>
                  <a:tcPr/>
                </a:tc>
                <a:tc hMerge="1">
                  <a:txBody>
                    <a:bodyPr/>
                    <a:lstStyle/>
                    <a:p>
                      <a:endParaRPr lang="en-GB" dirty="0"/>
                    </a:p>
                  </a:txBody>
                  <a:tcPr/>
                </a:tc>
                <a:extLst>
                  <a:ext uri="{0D108BD9-81ED-4DB2-BD59-A6C34878D82A}">
                    <a16:rowId xmlns:a16="http://schemas.microsoft.com/office/drawing/2014/main" val="641854288"/>
                  </a:ext>
                </a:extLst>
              </a:tr>
              <a:tr h="630721">
                <a:tc>
                  <a:txBody>
                    <a:bodyPr/>
                    <a:lstStyle/>
                    <a:p>
                      <a:r>
                        <a:rPr lang="en-US" sz="1200" b="1" dirty="0" smtClean="0"/>
                        <a:t>Bible and Sacred Scripture</a:t>
                      </a:r>
                      <a:endParaRPr lang="en-GB" sz="1200" b="1" dirty="0"/>
                    </a:p>
                  </a:txBody>
                  <a:tcPr/>
                </a:tc>
                <a:tc>
                  <a:txBody>
                    <a:bodyPr/>
                    <a:lstStyle/>
                    <a:p>
                      <a:r>
                        <a:rPr lang="en-US" sz="1200" dirty="0" smtClean="0"/>
                        <a:t>Bible</a:t>
                      </a:r>
                      <a:r>
                        <a:rPr lang="en-US" sz="1200" baseline="0" dirty="0" smtClean="0"/>
                        <a:t> comes from the Greek word ‘</a:t>
                      </a:r>
                      <a:r>
                        <a:rPr lang="en-US" sz="1200" baseline="0" dirty="0" err="1" smtClean="0"/>
                        <a:t>Biblos</a:t>
                      </a:r>
                      <a:r>
                        <a:rPr lang="en-US" sz="1200" baseline="0" dirty="0" smtClean="0"/>
                        <a:t>’ which means ‘book’.  The Bible is the most important book for Christians because it tells us how much God loves us and through the Sacred Scriptures in the Bible God speaks directly to us.  When we read the Bible, God is speaking directly to us.  The Bible has two parts, the Old Testament and the New Testament.</a:t>
                      </a:r>
                      <a:endParaRPr lang="en-GB" sz="1200" dirty="0"/>
                    </a:p>
                  </a:txBody>
                  <a:tcPr/>
                </a:tc>
                <a:extLst>
                  <a:ext uri="{0D108BD9-81ED-4DB2-BD59-A6C34878D82A}">
                    <a16:rowId xmlns:a16="http://schemas.microsoft.com/office/drawing/2014/main" val="1191133003"/>
                  </a:ext>
                </a:extLst>
              </a:tr>
              <a:tr h="630721">
                <a:tc>
                  <a:txBody>
                    <a:bodyPr/>
                    <a:lstStyle/>
                    <a:p>
                      <a:r>
                        <a:rPr lang="en-US" sz="1200" b="1" dirty="0" smtClean="0"/>
                        <a:t>New Testament</a:t>
                      </a:r>
                      <a:endParaRPr lang="en-GB"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New Testament</a:t>
                      </a:r>
                      <a:r>
                        <a:rPr lang="en-US" sz="1200" baseline="0" dirty="0" smtClean="0"/>
                        <a:t> is the </a:t>
                      </a:r>
                      <a:r>
                        <a:rPr lang="en-US" sz="1200" dirty="0" smtClean="0"/>
                        <a:t>second part of the </a:t>
                      </a:r>
                      <a:r>
                        <a:rPr lang="en-US" sz="1200" baseline="0" dirty="0" smtClean="0"/>
                        <a:t>Bible and tells us all about Jesus Christ and the start of the early Christian church. It includes the four Gospels.</a:t>
                      </a:r>
                      <a:endParaRPr lang="en-GB" sz="1200" dirty="0" smtClean="0"/>
                    </a:p>
                  </a:txBody>
                  <a:tcPr/>
                </a:tc>
                <a:extLst>
                  <a:ext uri="{0D108BD9-81ED-4DB2-BD59-A6C34878D82A}">
                    <a16:rowId xmlns:a16="http://schemas.microsoft.com/office/drawing/2014/main" val="1359404805"/>
                  </a:ext>
                </a:extLst>
              </a:tr>
              <a:tr h="810928">
                <a:tc>
                  <a:txBody>
                    <a:bodyPr/>
                    <a:lstStyle/>
                    <a:p>
                      <a:r>
                        <a:rPr lang="en-US" sz="1200" b="1" dirty="0" smtClean="0"/>
                        <a:t>Old Testament</a:t>
                      </a:r>
                      <a:endParaRPr lang="en-GB" sz="1200" b="1" dirty="0"/>
                    </a:p>
                  </a:txBody>
                  <a:tcPr/>
                </a:tc>
                <a:tc>
                  <a:txBody>
                    <a:bodyPr/>
                    <a:lstStyle/>
                    <a:p>
                      <a:r>
                        <a:rPr lang="en-GB" sz="1200" dirty="0" smtClean="0"/>
                        <a:t>The Old Testament is the first part of the Bible</a:t>
                      </a:r>
                      <a:r>
                        <a:rPr lang="en-GB" sz="1200" baseline="0" dirty="0" smtClean="0"/>
                        <a:t> before Jesus was born.  It starts with creation and tells us how people got to know God and ends with the coming of a new heaven and earth.</a:t>
                      </a:r>
                      <a:endParaRPr lang="en-GB" sz="1200" dirty="0"/>
                    </a:p>
                  </a:txBody>
                  <a:tcPr/>
                </a:tc>
                <a:extLst>
                  <a:ext uri="{0D108BD9-81ED-4DB2-BD59-A6C34878D82A}">
                    <a16:rowId xmlns:a16="http://schemas.microsoft.com/office/drawing/2014/main" val="2611871119"/>
                  </a:ext>
                </a:extLst>
              </a:tr>
              <a:tr h="450515">
                <a:tc>
                  <a:txBody>
                    <a:bodyPr/>
                    <a:lstStyle/>
                    <a:p>
                      <a:r>
                        <a:rPr lang="en-US" sz="1200" b="1" dirty="0" smtClean="0"/>
                        <a:t>Genre</a:t>
                      </a:r>
                      <a:endParaRPr lang="en-GB" sz="1200" b="1" dirty="0"/>
                    </a:p>
                  </a:txBody>
                  <a:tcPr/>
                </a:tc>
                <a:tc>
                  <a:txBody>
                    <a:bodyPr/>
                    <a:lstStyle/>
                    <a:p>
                      <a:r>
                        <a:rPr lang="en-US" sz="1200" dirty="0" smtClean="0"/>
                        <a:t>A style or category of art, music or literature</a:t>
                      </a:r>
                      <a:r>
                        <a:rPr lang="en-US" sz="1200" dirty="0" smtClean="0"/>
                        <a:t>.  The</a:t>
                      </a:r>
                      <a:r>
                        <a:rPr lang="en-US" sz="1200" baseline="0" dirty="0" smtClean="0"/>
                        <a:t> types of genre in the Bible include law, narrative, psalms (poetry), wisdom, prophecy, gospels, parables, letters. </a:t>
                      </a:r>
                      <a:endParaRPr lang="en-GB" sz="1200" dirty="0"/>
                    </a:p>
                  </a:txBody>
                  <a:tcPr/>
                </a:tc>
                <a:extLst>
                  <a:ext uri="{0D108BD9-81ED-4DB2-BD59-A6C34878D82A}">
                    <a16:rowId xmlns:a16="http://schemas.microsoft.com/office/drawing/2014/main" val="3185513579"/>
                  </a:ext>
                </a:extLst>
              </a:tr>
            </a:tbl>
          </a:graphicData>
        </a:graphic>
      </p:graphicFrame>
      <p:sp>
        <p:nvSpPr>
          <p:cNvPr id="14" name="TextBox 13"/>
          <p:cNvSpPr txBox="1"/>
          <p:nvPr/>
        </p:nvSpPr>
        <p:spPr>
          <a:xfrm>
            <a:off x="10368916" y="2029551"/>
            <a:ext cx="1701225" cy="646331"/>
          </a:xfrm>
          <a:prstGeom prst="rect">
            <a:avLst/>
          </a:prstGeom>
          <a:noFill/>
          <a:ln w="12700">
            <a:solidFill>
              <a:schemeClr val="tx1"/>
            </a:solidFill>
          </a:ln>
        </p:spPr>
        <p:txBody>
          <a:bodyPr wrap="square" rtlCol="0">
            <a:spAutoFit/>
          </a:bodyPr>
          <a:lstStyle/>
          <a:p>
            <a:pPr algn="ctr"/>
            <a:r>
              <a:rPr lang="en-US" sz="1200" b="1" dirty="0" smtClean="0"/>
              <a:t>Key Scripture</a:t>
            </a:r>
          </a:p>
          <a:p>
            <a:pPr algn="ctr"/>
            <a:r>
              <a:rPr lang="en-US" sz="1200" b="1" dirty="0" smtClean="0"/>
              <a:t>Romans </a:t>
            </a:r>
            <a:r>
              <a:rPr lang="en-US" sz="1200" b="1" dirty="0" smtClean="0"/>
              <a:t>15:4-6</a:t>
            </a:r>
          </a:p>
          <a:p>
            <a:pPr algn="ctr"/>
            <a:r>
              <a:rPr lang="en-US" sz="1200" dirty="0" smtClean="0"/>
              <a:t>The example of Christ</a:t>
            </a:r>
            <a:endParaRPr lang="en-US" sz="1200" dirty="0" smtClean="0"/>
          </a:p>
        </p:txBody>
      </p:sp>
      <p:pic>
        <p:nvPicPr>
          <p:cNvPr id="20" name="Picture 19"/>
          <p:cNvPicPr/>
          <p:nvPr/>
        </p:nvPicPr>
        <p:blipFill>
          <a:blip r:embed="rId4">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523932" y="78763"/>
            <a:ext cx="980440" cy="878205"/>
          </a:xfrm>
          <a:prstGeom prst="rect">
            <a:avLst/>
          </a:prstGeom>
          <a:noFill/>
          <a:ln>
            <a:noFill/>
          </a:ln>
        </p:spPr>
      </p:pic>
      <p:sp>
        <p:nvSpPr>
          <p:cNvPr id="21" name="Text Box 2"/>
          <p:cNvSpPr txBox="1">
            <a:spLocks noChangeArrowheads="1"/>
          </p:cNvSpPr>
          <p:nvPr/>
        </p:nvSpPr>
        <p:spPr bwMode="auto">
          <a:xfrm>
            <a:off x="137438" y="959092"/>
            <a:ext cx="2028305" cy="2385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b="1" dirty="0">
                <a:effectLst/>
                <a:latin typeface="Tempus Sans ITC" panose="04020404030D07020202" pitchFamily="82" charset="0"/>
                <a:ea typeface="Calibri" panose="020F0502020204030204" pitchFamily="34" charset="0"/>
                <a:cs typeface="Times New Roman" panose="02020603050405020304" pitchFamily="18" charset="0"/>
              </a:rPr>
              <a:t>Learn and Grow Together in Christ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6725985" y="2715701"/>
            <a:ext cx="2535371" cy="1200329"/>
          </a:xfrm>
          <a:prstGeom prst="rect">
            <a:avLst/>
          </a:prstGeom>
          <a:noFill/>
          <a:ln w="12700">
            <a:noFill/>
          </a:ln>
        </p:spPr>
        <p:txBody>
          <a:bodyPr wrap="square" rtlCol="0">
            <a:spAutoFit/>
          </a:bodyPr>
          <a:lstStyle/>
          <a:p>
            <a:pPr algn="ctr"/>
            <a:r>
              <a:rPr lang="en-GB" sz="3600" b="1" dirty="0" smtClean="0"/>
              <a:t>Sticky Knowledge</a:t>
            </a:r>
            <a:endParaRPr lang="en-US" sz="3600" dirty="0" smtClean="0"/>
          </a:p>
        </p:txBody>
      </p:sp>
      <p:sp>
        <p:nvSpPr>
          <p:cNvPr id="22" name="Cloud 21"/>
          <p:cNvSpPr/>
          <p:nvPr/>
        </p:nvSpPr>
        <p:spPr>
          <a:xfrm>
            <a:off x="9173501" y="2763900"/>
            <a:ext cx="2390831" cy="1593669"/>
          </a:xfrm>
          <a:prstGeom prst="cloud">
            <a:avLst/>
          </a:prstGeom>
          <a:solidFill>
            <a:schemeClr val="accent1">
              <a:lumMod val="60000"/>
              <a:lumOff val="4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683005" y="3049795"/>
            <a:ext cx="1575885" cy="1138773"/>
          </a:xfrm>
          <a:prstGeom prst="rect">
            <a:avLst/>
          </a:prstGeom>
        </p:spPr>
        <p:txBody>
          <a:bodyPr wrap="square">
            <a:spAutoFit/>
          </a:bodyPr>
          <a:lstStyle/>
          <a:p>
            <a:r>
              <a:rPr lang="en-US" sz="1400" b="1" dirty="0"/>
              <a:t>The care and reverence with which the Word of God is </a:t>
            </a:r>
            <a:r>
              <a:rPr lang="en-US" sz="1400" b="1" dirty="0" smtClean="0"/>
              <a:t>treated.</a:t>
            </a:r>
          </a:p>
          <a:p>
            <a:endParaRPr lang="en-US" sz="1200" dirty="0"/>
          </a:p>
        </p:txBody>
      </p:sp>
      <p:sp>
        <p:nvSpPr>
          <p:cNvPr id="18" name="Rectangle 17"/>
          <p:cNvSpPr/>
          <p:nvPr/>
        </p:nvSpPr>
        <p:spPr>
          <a:xfrm>
            <a:off x="5930775" y="4516105"/>
            <a:ext cx="1668023" cy="707886"/>
          </a:xfrm>
          <a:prstGeom prst="rect">
            <a:avLst/>
          </a:prstGeom>
        </p:spPr>
        <p:txBody>
          <a:bodyPr wrap="square">
            <a:spAutoFit/>
          </a:bodyPr>
          <a:lstStyle/>
          <a:p>
            <a:r>
              <a:rPr lang="en-US" sz="1400" b="1" dirty="0"/>
              <a:t>Some of the books and their </a:t>
            </a:r>
            <a:r>
              <a:rPr lang="en-US" sz="1400" b="1" dirty="0" smtClean="0"/>
              <a:t>genres.</a:t>
            </a:r>
          </a:p>
          <a:p>
            <a:endParaRPr lang="en-US" sz="1200" dirty="0"/>
          </a:p>
        </p:txBody>
      </p:sp>
      <p:sp>
        <p:nvSpPr>
          <p:cNvPr id="31" name="Cloud 30"/>
          <p:cNvSpPr/>
          <p:nvPr/>
        </p:nvSpPr>
        <p:spPr>
          <a:xfrm>
            <a:off x="5093055" y="5083078"/>
            <a:ext cx="3036858" cy="1715962"/>
          </a:xfrm>
          <a:prstGeom prst="cloud">
            <a:avLst/>
          </a:prstGeom>
          <a:solidFill>
            <a:schemeClr val="accent1">
              <a:lumMod val="60000"/>
              <a:lumOff val="4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loud 32"/>
          <p:cNvSpPr/>
          <p:nvPr/>
        </p:nvSpPr>
        <p:spPr>
          <a:xfrm>
            <a:off x="7623034" y="3925826"/>
            <a:ext cx="2390831" cy="1593669"/>
          </a:xfrm>
          <a:prstGeom prst="cloud">
            <a:avLst/>
          </a:prstGeom>
          <a:solidFill>
            <a:schemeClr val="accent1">
              <a:lumMod val="60000"/>
              <a:lumOff val="4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a:blip r:embed="rId6"/>
          <a:stretch>
            <a:fillRect/>
          </a:stretch>
        </p:blipFill>
        <p:spPr>
          <a:xfrm>
            <a:off x="7720113" y="4516105"/>
            <a:ext cx="2005758" cy="358753"/>
          </a:xfrm>
          <a:prstGeom prst="rect">
            <a:avLst/>
          </a:prstGeom>
        </p:spPr>
      </p:pic>
      <p:sp>
        <p:nvSpPr>
          <p:cNvPr id="37" name="Cloud 36"/>
          <p:cNvSpPr/>
          <p:nvPr/>
        </p:nvSpPr>
        <p:spPr>
          <a:xfrm>
            <a:off x="9683005" y="3916030"/>
            <a:ext cx="2390831" cy="1593669"/>
          </a:xfrm>
          <a:prstGeom prst="cloud">
            <a:avLst/>
          </a:prstGeom>
          <a:solidFill>
            <a:schemeClr val="accent1">
              <a:lumMod val="60000"/>
              <a:lumOff val="4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5563063" y="5356283"/>
            <a:ext cx="2055223" cy="1169551"/>
          </a:xfrm>
          <a:prstGeom prst="rect">
            <a:avLst/>
          </a:prstGeom>
        </p:spPr>
        <p:txBody>
          <a:bodyPr wrap="square">
            <a:spAutoFit/>
          </a:bodyPr>
          <a:lstStyle/>
          <a:p>
            <a:pPr lvl="0"/>
            <a:r>
              <a:rPr lang="en-US" sz="1400" b="1" dirty="0">
                <a:solidFill>
                  <a:prstClr val="black"/>
                </a:solidFill>
              </a:rPr>
              <a:t>The different parts of the Bible; The Old Testament, Hebrew Scripture, Gospels, Acts, Letters and </a:t>
            </a:r>
            <a:r>
              <a:rPr lang="en-US" sz="1400" b="1" dirty="0" smtClean="0">
                <a:solidFill>
                  <a:prstClr val="black"/>
                </a:solidFill>
              </a:rPr>
              <a:t>Revelation.</a:t>
            </a:r>
            <a:endParaRPr lang="en-US" sz="1400" b="1" dirty="0">
              <a:solidFill>
                <a:prstClr val="black"/>
              </a:solidFill>
            </a:endParaRPr>
          </a:p>
        </p:txBody>
      </p:sp>
      <p:pic>
        <p:nvPicPr>
          <p:cNvPr id="36" name="Picture 35"/>
          <p:cNvPicPr>
            <a:picLocks noChangeAspect="1"/>
          </p:cNvPicPr>
          <p:nvPr/>
        </p:nvPicPr>
        <p:blipFill>
          <a:blip r:embed="rId7"/>
          <a:stretch>
            <a:fillRect/>
          </a:stretch>
        </p:blipFill>
        <p:spPr>
          <a:xfrm>
            <a:off x="10179253" y="4290063"/>
            <a:ext cx="1664352" cy="810838"/>
          </a:xfrm>
          <a:prstGeom prst="rect">
            <a:avLst/>
          </a:prstGeom>
        </p:spPr>
      </p:pic>
      <p:pic>
        <p:nvPicPr>
          <p:cNvPr id="39" name="Picture 38"/>
          <p:cNvPicPr>
            <a:picLocks noChangeAspect="1"/>
          </p:cNvPicPr>
          <p:nvPr/>
        </p:nvPicPr>
        <p:blipFill>
          <a:blip r:embed="rId8"/>
          <a:stretch>
            <a:fillRect/>
          </a:stretch>
        </p:blipFill>
        <p:spPr>
          <a:xfrm>
            <a:off x="7717913" y="5160103"/>
            <a:ext cx="2432515" cy="1633870"/>
          </a:xfrm>
          <a:prstGeom prst="rect">
            <a:avLst/>
          </a:prstGeom>
        </p:spPr>
      </p:pic>
      <p:sp>
        <p:nvSpPr>
          <p:cNvPr id="41" name="Cloud 40"/>
          <p:cNvSpPr/>
          <p:nvPr/>
        </p:nvSpPr>
        <p:spPr>
          <a:xfrm>
            <a:off x="9725871" y="5200304"/>
            <a:ext cx="2390831" cy="1593669"/>
          </a:xfrm>
          <a:prstGeom prst="cloud">
            <a:avLst/>
          </a:prstGeom>
          <a:solidFill>
            <a:schemeClr val="accent1">
              <a:lumMod val="60000"/>
              <a:lumOff val="4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p:cNvPicPr>
            <a:picLocks noChangeAspect="1"/>
          </p:cNvPicPr>
          <p:nvPr/>
        </p:nvPicPr>
        <p:blipFill>
          <a:blip r:embed="rId9"/>
          <a:stretch>
            <a:fillRect/>
          </a:stretch>
        </p:blipFill>
        <p:spPr>
          <a:xfrm>
            <a:off x="7993671" y="5680369"/>
            <a:ext cx="1835055" cy="719390"/>
          </a:xfrm>
          <a:prstGeom prst="rect">
            <a:avLst/>
          </a:prstGeom>
        </p:spPr>
      </p:pic>
      <p:pic>
        <p:nvPicPr>
          <p:cNvPr id="42" name="Picture 41"/>
          <p:cNvPicPr>
            <a:picLocks noChangeAspect="1"/>
          </p:cNvPicPr>
          <p:nvPr/>
        </p:nvPicPr>
        <p:blipFill>
          <a:blip r:embed="rId10"/>
          <a:stretch>
            <a:fillRect/>
          </a:stretch>
        </p:blipFill>
        <p:spPr>
          <a:xfrm>
            <a:off x="10226482" y="5640255"/>
            <a:ext cx="1524132" cy="1121761"/>
          </a:xfrm>
          <a:prstGeom prst="rect">
            <a:avLst/>
          </a:prstGeom>
        </p:spPr>
      </p:pic>
      <p:sp>
        <p:nvSpPr>
          <p:cNvPr id="26" name="Cloud Callout 25"/>
          <p:cNvSpPr/>
          <p:nvPr/>
        </p:nvSpPr>
        <p:spPr>
          <a:xfrm>
            <a:off x="9105084" y="161626"/>
            <a:ext cx="2971992" cy="175953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b="1" dirty="0" smtClean="0">
              <a:solidFill>
                <a:prstClr val="black"/>
              </a:solidFill>
            </a:endParaRPr>
          </a:p>
          <a:p>
            <a:pPr lvl="0" algn="ctr"/>
            <a:r>
              <a:rPr lang="en-US" sz="1400" b="1" dirty="0" smtClean="0">
                <a:solidFill>
                  <a:prstClr val="black"/>
                </a:solidFill>
              </a:rPr>
              <a:t>Big </a:t>
            </a:r>
            <a:r>
              <a:rPr lang="en-US" sz="1400" b="1" dirty="0">
                <a:solidFill>
                  <a:prstClr val="black"/>
                </a:solidFill>
              </a:rPr>
              <a:t>Questions</a:t>
            </a:r>
          </a:p>
          <a:p>
            <a:pPr lvl="0" algn="ctr"/>
            <a:r>
              <a:rPr lang="en-US" sz="1200" dirty="0" smtClean="0">
                <a:solidFill>
                  <a:prstClr val="black"/>
                </a:solidFill>
              </a:rPr>
              <a:t>Are books enriching?</a:t>
            </a:r>
          </a:p>
          <a:p>
            <a:pPr lvl="0" algn="ctr"/>
            <a:r>
              <a:rPr lang="en-US" sz="1200" dirty="0" smtClean="0">
                <a:solidFill>
                  <a:prstClr val="black"/>
                </a:solidFill>
              </a:rPr>
              <a:t>The wonder of books and how they take a person beyond themselves.</a:t>
            </a:r>
          </a:p>
          <a:p>
            <a:pPr lvl="0" algn="ctr"/>
            <a:endParaRPr lang="en-US" sz="1200" dirty="0">
              <a:solidFill>
                <a:prstClr val="black"/>
              </a:solidFill>
            </a:endParaRPr>
          </a:p>
        </p:txBody>
      </p:sp>
      <p:sp>
        <p:nvSpPr>
          <p:cNvPr id="27" name="TextBox 26"/>
          <p:cNvSpPr txBox="1"/>
          <p:nvPr/>
        </p:nvSpPr>
        <p:spPr>
          <a:xfrm>
            <a:off x="7125948" y="870361"/>
            <a:ext cx="1822169" cy="1754326"/>
          </a:xfrm>
          <a:prstGeom prst="rect">
            <a:avLst/>
          </a:prstGeom>
          <a:noFill/>
          <a:ln w="12700">
            <a:solidFill>
              <a:schemeClr val="tx1"/>
            </a:solidFill>
          </a:ln>
        </p:spPr>
        <p:txBody>
          <a:bodyPr wrap="square" rtlCol="0">
            <a:spAutoFit/>
          </a:bodyPr>
          <a:lstStyle/>
          <a:p>
            <a:pPr algn="ctr"/>
            <a:r>
              <a:rPr lang="en-US" sz="1200" b="1" dirty="0" smtClean="0"/>
              <a:t>What I should know already </a:t>
            </a:r>
          </a:p>
          <a:p>
            <a:pPr algn="ctr"/>
            <a:r>
              <a:rPr lang="en-US" sz="1200" dirty="0" smtClean="0"/>
              <a:t>The Bible is the Word of God and was written by many people over many years.</a:t>
            </a:r>
          </a:p>
          <a:p>
            <a:pPr algn="ctr"/>
            <a:r>
              <a:rPr lang="en-US" sz="1200" dirty="0" smtClean="0"/>
              <a:t>The Church family gather to hear the Word of God at Mass.</a:t>
            </a:r>
            <a:endParaRPr lang="en-US" sz="1200" dirty="0" smtClean="0"/>
          </a:p>
        </p:txBody>
      </p:sp>
    </p:spTree>
    <p:extLst>
      <p:ext uri="{BB962C8B-B14F-4D97-AF65-F5344CB8AC3E}">
        <p14:creationId xmlns:p14="http://schemas.microsoft.com/office/powerpoint/2010/main" val="347109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319</Words>
  <Application>Microsoft Office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Tempus Sans ITC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12031, head</dc:creator>
  <cp:lastModifiedBy>12031, head</cp:lastModifiedBy>
  <cp:revision>40</cp:revision>
  <cp:lastPrinted>2023-12-15T17:30:33Z</cp:lastPrinted>
  <dcterms:created xsi:type="dcterms:W3CDTF">2023-12-15T14:09:45Z</dcterms:created>
  <dcterms:modified xsi:type="dcterms:W3CDTF">2023-12-21T17:17:10Z</dcterms:modified>
</cp:coreProperties>
</file>