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3" autoAdjust="0"/>
    <p:restoredTop sz="94963" autoAdjust="0"/>
  </p:normalViewPr>
  <p:slideViewPr>
    <p:cSldViewPr snapToGrid="0">
      <p:cViewPr varScale="1">
        <p:scale>
          <a:sx n="110" d="100"/>
          <a:sy n="110" d="100"/>
        </p:scale>
        <p:origin x="46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C0B9E378-71E1-41C0-BCAE-6ED2A7E69BDB}" type="datetimeFigureOut">
              <a:rPr lang="en-GB" smtClean="0"/>
              <a:t>22/12/2023</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4ACD3F29-416E-4E46-810C-80F5B9FC6FA6}" type="slidenum">
              <a:rPr lang="en-GB" smtClean="0"/>
              <a:t>‹#›</a:t>
            </a:fld>
            <a:endParaRPr lang="en-GB"/>
          </a:p>
        </p:txBody>
      </p:sp>
    </p:spTree>
    <p:extLst>
      <p:ext uri="{BB962C8B-B14F-4D97-AF65-F5344CB8AC3E}">
        <p14:creationId xmlns:p14="http://schemas.microsoft.com/office/powerpoint/2010/main" val="2725802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ACD3F29-416E-4E46-810C-80F5B9FC6FA6}" type="slidenum">
              <a:rPr lang="en-GB" smtClean="0"/>
              <a:t>1</a:t>
            </a:fld>
            <a:endParaRPr lang="en-GB"/>
          </a:p>
        </p:txBody>
      </p:sp>
    </p:spTree>
    <p:extLst>
      <p:ext uri="{BB962C8B-B14F-4D97-AF65-F5344CB8AC3E}">
        <p14:creationId xmlns:p14="http://schemas.microsoft.com/office/powerpoint/2010/main" val="596824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55E3091-AD0E-43FE-A3C0-9D48B7F1812A}" type="datetimeFigureOut">
              <a:rPr lang="en-GB" smtClean="0"/>
              <a:t>22/12/2023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3791549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5E3091-AD0E-43FE-A3C0-9D48B7F1812A}" type="datetimeFigureOut">
              <a:rPr lang="en-GB" smtClean="0"/>
              <a:t>22/12/2023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4068187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5E3091-AD0E-43FE-A3C0-9D48B7F1812A}" type="datetimeFigureOut">
              <a:rPr lang="en-GB" smtClean="0"/>
              <a:t>22/12/2023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907764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5E3091-AD0E-43FE-A3C0-9D48B7F1812A}" type="datetimeFigureOut">
              <a:rPr lang="en-GB" smtClean="0"/>
              <a:t>22/12/2023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2416375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5E3091-AD0E-43FE-A3C0-9D48B7F1812A}" type="datetimeFigureOut">
              <a:rPr lang="en-GB" smtClean="0"/>
              <a:t>22/12/2023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3153385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55E3091-AD0E-43FE-A3C0-9D48B7F1812A}" type="datetimeFigureOut">
              <a:rPr lang="en-GB" smtClean="0"/>
              <a:t>22/12/2023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1860151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55E3091-AD0E-43FE-A3C0-9D48B7F1812A}" type="datetimeFigureOut">
              <a:rPr lang="en-GB" smtClean="0"/>
              <a:t>22/12/2023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2860594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55E3091-AD0E-43FE-A3C0-9D48B7F1812A}" type="datetimeFigureOut">
              <a:rPr lang="en-GB" smtClean="0"/>
              <a:t>22/12/2023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2812511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5E3091-AD0E-43FE-A3C0-9D48B7F1812A}" type="datetimeFigureOut">
              <a:rPr lang="en-GB" smtClean="0"/>
              <a:t>22/12/2023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258451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5E3091-AD0E-43FE-A3C0-9D48B7F1812A}" type="datetimeFigureOut">
              <a:rPr lang="en-GB" smtClean="0"/>
              <a:t>22/12/2023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2885378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5E3091-AD0E-43FE-A3C0-9D48B7F1812A}" type="datetimeFigureOut">
              <a:rPr lang="en-GB" smtClean="0"/>
              <a:t>22/12/2023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1920784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5E3091-AD0E-43FE-A3C0-9D48B7F1812A}" type="datetimeFigureOut">
              <a:rPr lang="en-GB" smtClean="0"/>
              <a:t>22/12/2023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B8ECF2-8C99-4621-8EEE-1169FEED0C5C}" type="slidenum">
              <a:rPr lang="en-GB" smtClean="0"/>
              <a:t>‹#›</a:t>
            </a:fld>
            <a:endParaRPr lang="en-GB"/>
          </a:p>
        </p:txBody>
      </p:sp>
    </p:spTree>
    <p:extLst>
      <p:ext uri="{BB962C8B-B14F-4D97-AF65-F5344CB8AC3E}">
        <p14:creationId xmlns:p14="http://schemas.microsoft.com/office/powerpoint/2010/main" val="3013402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png"/><Relationship Id="rId3" Type="http://schemas.openxmlformats.org/officeDocument/2006/relationships/image" Target="../media/image1.png"/><Relationship Id="rId7" Type="http://schemas.openxmlformats.org/officeDocument/2006/relationships/image" Target="../media/image4.png"/><Relationship Id="rId12"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8.png"/><Relationship Id="rId5" Type="http://schemas.openxmlformats.org/officeDocument/2006/relationships/image" Target="../media/image2.png"/><Relationship Id="rId10" Type="http://schemas.openxmlformats.org/officeDocument/2006/relationships/image" Target="../media/image7.png"/><Relationship Id="rId4" Type="http://schemas.microsoft.com/office/2007/relationships/hdphoto" Target="../media/hdphoto1.wdp"/><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p:cNvSpPr txBox="1"/>
          <p:nvPr/>
        </p:nvSpPr>
        <p:spPr>
          <a:xfrm>
            <a:off x="115644" y="1251961"/>
            <a:ext cx="4096760" cy="646331"/>
          </a:xfrm>
          <a:prstGeom prst="rect">
            <a:avLst/>
          </a:prstGeom>
          <a:noFill/>
          <a:ln w="12700">
            <a:solidFill>
              <a:schemeClr val="tx1"/>
            </a:solidFill>
          </a:ln>
        </p:spPr>
        <p:txBody>
          <a:bodyPr wrap="square" rtlCol="0">
            <a:spAutoFit/>
          </a:bodyPr>
          <a:lstStyle/>
          <a:p>
            <a:pPr algn="ctr"/>
            <a:r>
              <a:rPr lang="en-US" sz="1200" b="1" dirty="0" smtClean="0"/>
              <a:t>Pope Francis</a:t>
            </a:r>
          </a:p>
          <a:p>
            <a:pPr algn="ctr"/>
            <a:r>
              <a:rPr lang="en-US" sz="1200" dirty="0" smtClean="0"/>
              <a:t>“What would happen if we treated the </a:t>
            </a:r>
            <a:r>
              <a:rPr lang="en-US" sz="1200" dirty="0"/>
              <a:t>B</a:t>
            </a:r>
            <a:r>
              <a:rPr lang="en-US" sz="1200" dirty="0" smtClean="0"/>
              <a:t>ible </a:t>
            </a:r>
            <a:r>
              <a:rPr lang="en-US" sz="1200" dirty="0" smtClean="0"/>
              <a:t>like we do our mobile </a:t>
            </a:r>
            <a:r>
              <a:rPr lang="en-US" sz="1200" dirty="0" smtClean="0"/>
              <a:t>phones?”</a:t>
            </a:r>
            <a:endParaRPr lang="en-US" sz="1200" dirty="0" smtClean="0"/>
          </a:p>
        </p:txBody>
      </p:sp>
      <p:sp>
        <p:nvSpPr>
          <p:cNvPr id="4" name="TextBox 3"/>
          <p:cNvSpPr txBox="1"/>
          <p:nvPr/>
        </p:nvSpPr>
        <p:spPr>
          <a:xfrm>
            <a:off x="2619702" y="236405"/>
            <a:ext cx="5318056" cy="646331"/>
          </a:xfrm>
          <a:prstGeom prst="rect">
            <a:avLst/>
          </a:prstGeom>
          <a:noFill/>
        </p:spPr>
        <p:txBody>
          <a:bodyPr wrap="square" rtlCol="0">
            <a:spAutoFit/>
          </a:bodyPr>
          <a:lstStyle/>
          <a:p>
            <a:pPr algn="ctr"/>
            <a:r>
              <a:rPr lang="en-US" b="1" dirty="0" smtClean="0"/>
              <a:t>Year 2 Topic 4 Books</a:t>
            </a:r>
          </a:p>
          <a:p>
            <a:pPr algn="ctr"/>
            <a:r>
              <a:rPr lang="en-US" b="1" dirty="0" smtClean="0"/>
              <a:t>The books used in the Church</a:t>
            </a:r>
            <a:endParaRPr lang="en-GB" b="1" dirty="0"/>
          </a:p>
        </p:txBody>
      </p:sp>
      <p:graphicFrame>
        <p:nvGraphicFramePr>
          <p:cNvPr id="12" name="Table 11"/>
          <p:cNvGraphicFramePr>
            <a:graphicFrameLocks noGrp="1"/>
          </p:cNvGraphicFramePr>
          <p:nvPr>
            <p:extLst>
              <p:ext uri="{D42A27DB-BD31-4B8C-83A1-F6EECF244321}">
                <p14:modId xmlns:p14="http://schemas.microsoft.com/office/powerpoint/2010/main" val="3414899754"/>
              </p:ext>
            </p:extLst>
          </p:nvPr>
        </p:nvGraphicFramePr>
        <p:xfrm>
          <a:off x="102101" y="1970891"/>
          <a:ext cx="4123846" cy="3611880"/>
        </p:xfrm>
        <a:graphic>
          <a:graphicData uri="http://schemas.openxmlformats.org/drawingml/2006/table">
            <a:tbl>
              <a:tblPr firstRow="1" bandRow="1">
                <a:tableStyleId>{7DF18680-E054-41AD-8BC1-D1AEF772440D}</a:tableStyleId>
              </a:tblPr>
              <a:tblGrid>
                <a:gridCol w="867650">
                  <a:extLst>
                    <a:ext uri="{9D8B030D-6E8A-4147-A177-3AD203B41FA5}">
                      <a16:colId xmlns:a16="http://schemas.microsoft.com/office/drawing/2014/main" val="2126788288"/>
                    </a:ext>
                  </a:extLst>
                </a:gridCol>
                <a:gridCol w="3256196">
                  <a:extLst>
                    <a:ext uri="{9D8B030D-6E8A-4147-A177-3AD203B41FA5}">
                      <a16:colId xmlns:a16="http://schemas.microsoft.com/office/drawing/2014/main" val="1876933512"/>
                    </a:ext>
                  </a:extLst>
                </a:gridCol>
              </a:tblGrid>
              <a:tr h="289242">
                <a:tc gridSpan="2">
                  <a:txBody>
                    <a:bodyPr/>
                    <a:lstStyle/>
                    <a:p>
                      <a:pPr algn="ctr"/>
                      <a:r>
                        <a:rPr lang="en-US" sz="1400" dirty="0" smtClean="0"/>
                        <a:t>Key Vocabulary</a:t>
                      </a:r>
                      <a:endParaRPr lang="en-US" sz="1400" dirty="0" smtClean="0">
                        <a:solidFill>
                          <a:schemeClr val="tx1"/>
                        </a:solidFill>
                      </a:endParaRPr>
                    </a:p>
                  </a:txBody>
                  <a:tcPr/>
                </a:tc>
                <a:tc hMerge="1">
                  <a:txBody>
                    <a:bodyPr/>
                    <a:lstStyle/>
                    <a:p>
                      <a:endParaRPr lang="en-GB" dirty="0"/>
                    </a:p>
                  </a:txBody>
                  <a:tcPr/>
                </a:tc>
                <a:extLst>
                  <a:ext uri="{0D108BD9-81ED-4DB2-BD59-A6C34878D82A}">
                    <a16:rowId xmlns:a16="http://schemas.microsoft.com/office/drawing/2014/main" val="641854288"/>
                  </a:ext>
                </a:extLst>
              </a:tr>
              <a:tr h="405969">
                <a:tc>
                  <a:txBody>
                    <a:bodyPr/>
                    <a:lstStyle/>
                    <a:p>
                      <a:r>
                        <a:rPr lang="en-GB" sz="1100" b="1" dirty="0" smtClean="0"/>
                        <a:t>Bible and Sacred Scripture</a:t>
                      </a:r>
                      <a:endParaRPr lang="en-GB" sz="1100" b="1" dirty="0"/>
                    </a:p>
                  </a:txBody>
                  <a:tcPr/>
                </a:tc>
                <a:tc>
                  <a:txBody>
                    <a:bodyPr/>
                    <a:lstStyle/>
                    <a:p>
                      <a:r>
                        <a:rPr lang="en-US" sz="1100" dirty="0" smtClean="0"/>
                        <a:t>Bible</a:t>
                      </a:r>
                      <a:r>
                        <a:rPr lang="en-US" sz="1100" baseline="0" dirty="0" smtClean="0"/>
                        <a:t> comes from the Greek word ‘</a:t>
                      </a:r>
                      <a:r>
                        <a:rPr lang="en-US" sz="1100" baseline="0" dirty="0" err="1" smtClean="0"/>
                        <a:t>Biblos</a:t>
                      </a:r>
                      <a:r>
                        <a:rPr lang="en-US" sz="1100" baseline="0" dirty="0" smtClean="0"/>
                        <a:t>’ which means ‘book’.  The Bible is the most important book for Christians because it tells us how much God loves us and through the Sacred Scriptures in the Bible God speaks directly to us.  When we read the Bible, God is speaking directly to us.  The Bible has two parts, the Old Testament and the New Testament.</a:t>
                      </a:r>
                      <a:endParaRPr lang="en-GB" sz="1100" dirty="0"/>
                    </a:p>
                  </a:txBody>
                  <a:tcPr/>
                </a:tc>
                <a:extLst>
                  <a:ext uri="{0D108BD9-81ED-4DB2-BD59-A6C34878D82A}">
                    <a16:rowId xmlns:a16="http://schemas.microsoft.com/office/drawing/2014/main" val="2121220731"/>
                  </a:ext>
                </a:extLst>
              </a:tr>
              <a:tr h="405969">
                <a:tc>
                  <a:txBody>
                    <a:bodyPr/>
                    <a:lstStyle/>
                    <a:p>
                      <a:r>
                        <a:rPr lang="en-GB" sz="1100" b="1" dirty="0" smtClean="0"/>
                        <a:t>Old Testament</a:t>
                      </a:r>
                      <a:endParaRPr lang="en-GB" sz="1100" b="1" dirty="0"/>
                    </a:p>
                  </a:txBody>
                  <a:tcPr/>
                </a:tc>
                <a:tc>
                  <a:txBody>
                    <a:bodyPr/>
                    <a:lstStyle/>
                    <a:p>
                      <a:r>
                        <a:rPr lang="en-GB" sz="1100" dirty="0" smtClean="0"/>
                        <a:t>The Old Testament is the first part of the Bible</a:t>
                      </a:r>
                      <a:r>
                        <a:rPr lang="en-GB" sz="1100" baseline="0" dirty="0" smtClean="0"/>
                        <a:t> before Jesus was born.  It starts with creation and tells us how people got to know God and ends with the coming of a new heaven and earth.</a:t>
                      </a:r>
                      <a:endParaRPr lang="en-GB" sz="1100" dirty="0"/>
                    </a:p>
                  </a:txBody>
                  <a:tcPr/>
                </a:tc>
                <a:extLst>
                  <a:ext uri="{0D108BD9-81ED-4DB2-BD59-A6C34878D82A}">
                    <a16:rowId xmlns:a16="http://schemas.microsoft.com/office/drawing/2014/main" val="2155295194"/>
                  </a:ext>
                </a:extLst>
              </a:tr>
              <a:tr h="568357">
                <a:tc>
                  <a:txBody>
                    <a:bodyPr/>
                    <a:lstStyle/>
                    <a:p>
                      <a:r>
                        <a:rPr lang="en-GB" sz="1100" b="1" dirty="0" smtClean="0"/>
                        <a:t>New Testament</a:t>
                      </a:r>
                      <a:endParaRPr lang="en-GB" sz="1100" b="1" dirty="0"/>
                    </a:p>
                  </a:txBody>
                  <a:tcPr/>
                </a:tc>
                <a:tc>
                  <a:txBody>
                    <a:bodyPr/>
                    <a:lstStyle/>
                    <a:p>
                      <a:r>
                        <a:rPr lang="en-US" sz="1100" dirty="0" smtClean="0"/>
                        <a:t>The New Testament</a:t>
                      </a:r>
                      <a:r>
                        <a:rPr lang="en-US" sz="1100" baseline="0" dirty="0" smtClean="0"/>
                        <a:t> is the </a:t>
                      </a:r>
                      <a:r>
                        <a:rPr lang="en-US" sz="1100" dirty="0" smtClean="0"/>
                        <a:t>second part of the </a:t>
                      </a:r>
                      <a:r>
                        <a:rPr lang="en-US" sz="1100" baseline="0" dirty="0" smtClean="0"/>
                        <a:t>Bible and tells us all about Jesus Christ and the start of the early Christian church. It includes the four Gospels.</a:t>
                      </a:r>
                      <a:endParaRPr lang="en-GB" sz="1100" dirty="0"/>
                    </a:p>
                  </a:txBody>
                  <a:tcPr/>
                </a:tc>
                <a:extLst>
                  <a:ext uri="{0D108BD9-81ED-4DB2-BD59-A6C34878D82A}">
                    <a16:rowId xmlns:a16="http://schemas.microsoft.com/office/drawing/2014/main" val="1191133003"/>
                  </a:ext>
                </a:extLst>
              </a:tr>
              <a:tr h="243582">
                <a:tc>
                  <a:txBody>
                    <a:bodyPr/>
                    <a:lstStyle/>
                    <a:p>
                      <a:r>
                        <a:rPr lang="en-GB" sz="1100" b="1" dirty="0" smtClean="0"/>
                        <a:t>Gospels</a:t>
                      </a:r>
                      <a:r>
                        <a:rPr lang="en-GB" sz="1100" b="1" baseline="0" dirty="0" smtClean="0"/>
                        <a:t> </a:t>
                      </a:r>
                      <a:endParaRPr lang="en-GB" sz="1100" b="1" dirty="0"/>
                    </a:p>
                  </a:txBody>
                  <a:tcPr/>
                </a:tc>
                <a:tc>
                  <a:txBody>
                    <a:bodyPr/>
                    <a:lstStyle/>
                    <a:p>
                      <a:r>
                        <a:rPr lang="en-US" sz="1100" dirty="0" smtClean="0"/>
                        <a:t>The story of Jesus Christ and his teachings told by the four Gospel writers, Matthew, Mark, Luke and John.</a:t>
                      </a:r>
                      <a:endParaRPr lang="en-GB" sz="1100" dirty="0"/>
                    </a:p>
                  </a:txBody>
                  <a:tcPr/>
                </a:tc>
                <a:extLst>
                  <a:ext uri="{0D108BD9-81ED-4DB2-BD59-A6C34878D82A}">
                    <a16:rowId xmlns:a16="http://schemas.microsoft.com/office/drawing/2014/main" val="3185513579"/>
                  </a:ext>
                </a:extLst>
              </a:tr>
              <a:tr h="243582">
                <a:tc>
                  <a:txBody>
                    <a:bodyPr/>
                    <a:lstStyle/>
                    <a:p>
                      <a:r>
                        <a:rPr lang="en-GB" sz="1100" b="1" dirty="0" smtClean="0"/>
                        <a:t>Respect</a:t>
                      </a:r>
                      <a:endParaRPr lang="en-GB" sz="1100" b="1" dirty="0"/>
                    </a:p>
                  </a:txBody>
                  <a:tcPr/>
                </a:tc>
                <a:tc>
                  <a:txBody>
                    <a:bodyPr/>
                    <a:lstStyle/>
                    <a:p>
                      <a:r>
                        <a:rPr lang="en-GB" sz="1100" dirty="0" smtClean="0"/>
                        <a:t>Caring for something or someone.</a:t>
                      </a:r>
                      <a:endParaRPr lang="en-GB" sz="1100" dirty="0"/>
                    </a:p>
                  </a:txBody>
                  <a:tcPr/>
                </a:tc>
                <a:extLst>
                  <a:ext uri="{0D108BD9-81ED-4DB2-BD59-A6C34878D82A}">
                    <a16:rowId xmlns:a16="http://schemas.microsoft.com/office/drawing/2014/main" val="1557370544"/>
                  </a:ext>
                </a:extLst>
              </a:tr>
            </a:tbl>
          </a:graphicData>
        </a:graphic>
      </p:graphicFrame>
      <p:sp>
        <p:nvSpPr>
          <p:cNvPr id="14" name="TextBox 13"/>
          <p:cNvSpPr txBox="1"/>
          <p:nvPr/>
        </p:nvSpPr>
        <p:spPr>
          <a:xfrm>
            <a:off x="6964935" y="227374"/>
            <a:ext cx="1945646" cy="646331"/>
          </a:xfrm>
          <a:prstGeom prst="rect">
            <a:avLst/>
          </a:prstGeom>
          <a:noFill/>
          <a:ln w="12700">
            <a:solidFill>
              <a:schemeClr val="tx1"/>
            </a:solidFill>
          </a:ln>
        </p:spPr>
        <p:txBody>
          <a:bodyPr wrap="square" rtlCol="0">
            <a:spAutoFit/>
          </a:bodyPr>
          <a:lstStyle/>
          <a:p>
            <a:pPr algn="ctr"/>
            <a:r>
              <a:rPr lang="en-US" sz="1200" b="1" dirty="0" smtClean="0"/>
              <a:t>Scripture</a:t>
            </a:r>
          </a:p>
          <a:p>
            <a:pPr algn="ctr"/>
            <a:r>
              <a:rPr lang="en-US" sz="1200" dirty="0" smtClean="0"/>
              <a:t>Matthew 3:13-17</a:t>
            </a:r>
          </a:p>
          <a:p>
            <a:pPr algn="ctr"/>
            <a:r>
              <a:rPr lang="en-US" sz="1200" dirty="0" smtClean="0"/>
              <a:t>Jesus baptized by John</a:t>
            </a:r>
          </a:p>
        </p:txBody>
      </p:sp>
      <p:pic>
        <p:nvPicPr>
          <p:cNvPr id="20" name="Picture 19"/>
          <p:cNvPicPr/>
          <p:nvPr/>
        </p:nvPicPr>
        <p:blipFill>
          <a:blip r:embed="rId3">
            <a:extLst>
              <a:ext uri="{BEBA8EAE-BF5A-486C-A8C5-ECC9F3942E4B}">
                <a14:imgProps xmlns:a14="http://schemas.microsoft.com/office/drawing/2010/main">
                  <a14:imgLayer r:embed="rId4">
                    <a14:imgEffect>
                      <a14:artisticTexturizer/>
                    </a14:imgEffect>
                  </a14:imgLayer>
                </a14:imgProps>
              </a:ext>
              <a:ext uri="{28A0092B-C50C-407E-A947-70E740481C1C}">
                <a14:useLocalDpi xmlns:a14="http://schemas.microsoft.com/office/drawing/2010/main" val="0"/>
              </a:ext>
            </a:extLst>
          </a:blip>
          <a:srcRect/>
          <a:stretch>
            <a:fillRect/>
          </a:stretch>
        </p:blipFill>
        <p:spPr bwMode="auto">
          <a:xfrm>
            <a:off x="523932" y="78763"/>
            <a:ext cx="980440" cy="878205"/>
          </a:xfrm>
          <a:prstGeom prst="rect">
            <a:avLst/>
          </a:prstGeom>
          <a:noFill/>
          <a:ln>
            <a:noFill/>
          </a:ln>
        </p:spPr>
      </p:pic>
      <p:sp>
        <p:nvSpPr>
          <p:cNvPr id="21" name="Text Box 2"/>
          <p:cNvSpPr txBox="1">
            <a:spLocks noChangeArrowheads="1"/>
          </p:cNvSpPr>
          <p:nvPr/>
        </p:nvSpPr>
        <p:spPr bwMode="auto">
          <a:xfrm>
            <a:off x="137438" y="959092"/>
            <a:ext cx="2028305" cy="238556"/>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GB" sz="1000" b="1" dirty="0">
                <a:effectLst/>
                <a:latin typeface="Tempus Sans ITC" panose="04020404030D07020202" pitchFamily="82" charset="0"/>
                <a:ea typeface="Calibri" panose="020F0502020204030204" pitchFamily="34" charset="0"/>
                <a:cs typeface="Times New Roman" panose="02020603050405020304" pitchFamily="18" charset="0"/>
              </a:rPr>
              <a:t>Learn and Grow Together in Christ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Box 12"/>
          <p:cNvSpPr txBox="1"/>
          <p:nvPr/>
        </p:nvSpPr>
        <p:spPr>
          <a:xfrm>
            <a:off x="7230174" y="2507290"/>
            <a:ext cx="2535371" cy="1200329"/>
          </a:xfrm>
          <a:prstGeom prst="rect">
            <a:avLst/>
          </a:prstGeom>
          <a:noFill/>
          <a:ln w="12700">
            <a:noFill/>
          </a:ln>
        </p:spPr>
        <p:txBody>
          <a:bodyPr wrap="square" rtlCol="0">
            <a:spAutoFit/>
          </a:bodyPr>
          <a:lstStyle/>
          <a:p>
            <a:pPr algn="ctr"/>
            <a:r>
              <a:rPr lang="en-GB" sz="3600" b="1" dirty="0" smtClean="0"/>
              <a:t>Sticky Knowledge</a:t>
            </a:r>
            <a:endParaRPr lang="en-US" sz="3600" dirty="0" smtClean="0"/>
          </a:p>
        </p:txBody>
      </p:sp>
      <p:sp>
        <p:nvSpPr>
          <p:cNvPr id="22" name="Cloud 21"/>
          <p:cNvSpPr/>
          <p:nvPr/>
        </p:nvSpPr>
        <p:spPr>
          <a:xfrm>
            <a:off x="9619108" y="2587470"/>
            <a:ext cx="2390831" cy="1593669"/>
          </a:xfrm>
          <a:prstGeom prst="cloud">
            <a:avLst/>
          </a:prstGeom>
          <a:solidFill>
            <a:schemeClr val="accent1">
              <a:lumMod val="60000"/>
              <a:lumOff val="40000"/>
            </a:schemeClr>
          </a:solidFill>
          <a:ln w="285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10126648" y="2901788"/>
            <a:ext cx="1575885" cy="954107"/>
          </a:xfrm>
          <a:prstGeom prst="rect">
            <a:avLst/>
          </a:prstGeom>
        </p:spPr>
        <p:txBody>
          <a:bodyPr wrap="square">
            <a:spAutoFit/>
          </a:bodyPr>
          <a:lstStyle/>
          <a:p>
            <a:r>
              <a:rPr lang="en-US" sz="1400" b="1" dirty="0" smtClean="0"/>
              <a:t>The Bible is a special book and there are four Gospels.</a:t>
            </a:r>
            <a:endParaRPr lang="en-US" sz="1200" dirty="0"/>
          </a:p>
        </p:txBody>
      </p:sp>
      <p:sp>
        <p:nvSpPr>
          <p:cNvPr id="33" name="Cloud 32"/>
          <p:cNvSpPr/>
          <p:nvPr/>
        </p:nvSpPr>
        <p:spPr>
          <a:xfrm>
            <a:off x="7469611" y="3891833"/>
            <a:ext cx="2390831" cy="1593669"/>
          </a:xfrm>
          <a:prstGeom prst="cloud">
            <a:avLst/>
          </a:prstGeom>
          <a:solidFill>
            <a:schemeClr val="accent1">
              <a:lumMod val="60000"/>
              <a:lumOff val="40000"/>
            </a:schemeClr>
          </a:solidFill>
          <a:ln w="285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Cloud 36"/>
          <p:cNvSpPr/>
          <p:nvPr/>
        </p:nvSpPr>
        <p:spPr>
          <a:xfrm>
            <a:off x="9719176" y="3871733"/>
            <a:ext cx="2390831" cy="1593669"/>
          </a:xfrm>
          <a:prstGeom prst="cloud">
            <a:avLst/>
          </a:prstGeom>
          <a:solidFill>
            <a:schemeClr val="accent1">
              <a:lumMod val="60000"/>
              <a:lumOff val="40000"/>
            </a:schemeClr>
          </a:solidFill>
          <a:ln w="285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9" name="Picture 38"/>
          <p:cNvPicPr>
            <a:picLocks noChangeAspect="1"/>
          </p:cNvPicPr>
          <p:nvPr/>
        </p:nvPicPr>
        <p:blipFill>
          <a:blip r:embed="rId5"/>
          <a:stretch>
            <a:fillRect/>
          </a:stretch>
        </p:blipFill>
        <p:spPr>
          <a:xfrm>
            <a:off x="7313864" y="5188227"/>
            <a:ext cx="2432515" cy="1633870"/>
          </a:xfrm>
          <a:prstGeom prst="rect">
            <a:avLst/>
          </a:prstGeom>
        </p:spPr>
      </p:pic>
      <p:sp>
        <p:nvSpPr>
          <p:cNvPr id="41" name="Cloud 40"/>
          <p:cNvSpPr/>
          <p:nvPr/>
        </p:nvSpPr>
        <p:spPr>
          <a:xfrm>
            <a:off x="9506504" y="5188227"/>
            <a:ext cx="2390831" cy="1593669"/>
          </a:xfrm>
          <a:prstGeom prst="cloud">
            <a:avLst/>
          </a:prstGeom>
          <a:solidFill>
            <a:schemeClr val="accent1">
              <a:lumMod val="60000"/>
              <a:lumOff val="40000"/>
            </a:schemeClr>
          </a:solidFill>
          <a:ln w="285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10061353" y="4039120"/>
            <a:ext cx="1444164" cy="672269"/>
          </a:xfrm>
          <a:prstGeom prst="rect">
            <a:avLst/>
          </a:prstGeom>
          <a:noFill/>
        </p:spPr>
        <p:txBody>
          <a:bodyPr wrap="square" rtlCol="0">
            <a:spAutoFit/>
          </a:bodyPr>
          <a:lstStyle/>
          <a:p>
            <a:endParaRPr lang="en-GB" dirty="0"/>
          </a:p>
        </p:txBody>
      </p:sp>
      <p:sp>
        <p:nvSpPr>
          <p:cNvPr id="26" name="Rectangle 25"/>
          <p:cNvSpPr/>
          <p:nvPr/>
        </p:nvSpPr>
        <p:spPr>
          <a:xfrm>
            <a:off x="10157759" y="4170213"/>
            <a:ext cx="1575885" cy="1138773"/>
          </a:xfrm>
          <a:prstGeom prst="rect">
            <a:avLst/>
          </a:prstGeom>
        </p:spPr>
        <p:txBody>
          <a:bodyPr wrap="square">
            <a:spAutoFit/>
          </a:bodyPr>
          <a:lstStyle/>
          <a:p>
            <a:r>
              <a:rPr lang="en-US" sz="1400" b="1" dirty="0" smtClean="0"/>
              <a:t>The variety of books used during the Mass by the parish family.</a:t>
            </a:r>
          </a:p>
          <a:p>
            <a:endParaRPr lang="en-US" sz="1200" dirty="0"/>
          </a:p>
        </p:txBody>
      </p:sp>
      <p:sp>
        <p:nvSpPr>
          <p:cNvPr id="30" name="Rectangle 29"/>
          <p:cNvSpPr/>
          <p:nvPr/>
        </p:nvSpPr>
        <p:spPr>
          <a:xfrm>
            <a:off x="7902494" y="4211308"/>
            <a:ext cx="1668023" cy="923330"/>
          </a:xfrm>
          <a:prstGeom prst="rect">
            <a:avLst/>
          </a:prstGeom>
        </p:spPr>
        <p:txBody>
          <a:bodyPr wrap="square">
            <a:spAutoFit/>
          </a:bodyPr>
          <a:lstStyle/>
          <a:p>
            <a:r>
              <a:rPr lang="en-US" sz="1400" b="1" dirty="0" smtClean="0"/>
              <a:t>The responses we say and what they mean to us.</a:t>
            </a:r>
          </a:p>
          <a:p>
            <a:endParaRPr lang="en-US" sz="1200" dirty="0"/>
          </a:p>
        </p:txBody>
      </p:sp>
      <p:sp>
        <p:nvSpPr>
          <p:cNvPr id="43" name="Rectangle 42"/>
          <p:cNvSpPr/>
          <p:nvPr/>
        </p:nvSpPr>
        <p:spPr>
          <a:xfrm>
            <a:off x="7789504" y="5661747"/>
            <a:ext cx="1668023" cy="923330"/>
          </a:xfrm>
          <a:prstGeom prst="rect">
            <a:avLst/>
          </a:prstGeom>
        </p:spPr>
        <p:txBody>
          <a:bodyPr wrap="square">
            <a:spAutoFit/>
          </a:bodyPr>
          <a:lstStyle/>
          <a:p>
            <a:r>
              <a:rPr lang="en-US" sz="1400" b="1" dirty="0" smtClean="0"/>
              <a:t>The way the Gospel is reverenced at Mass.</a:t>
            </a:r>
          </a:p>
          <a:p>
            <a:endParaRPr lang="en-US" sz="1200" dirty="0"/>
          </a:p>
        </p:txBody>
      </p:sp>
      <p:sp>
        <p:nvSpPr>
          <p:cNvPr id="44" name="Rectangle 43"/>
          <p:cNvSpPr/>
          <p:nvPr/>
        </p:nvSpPr>
        <p:spPr>
          <a:xfrm>
            <a:off x="9867907" y="5607466"/>
            <a:ext cx="1668023" cy="707886"/>
          </a:xfrm>
          <a:prstGeom prst="rect">
            <a:avLst/>
          </a:prstGeom>
        </p:spPr>
        <p:txBody>
          <a:bodyPr wrap="square">
            <a:spAutoFit/>
          </a:bodyPr>
          <a:lstStyle/>
          <a:p>
            <a:r>
              <a:rPr lang="en-US" sz="1400" b="1" dirty="0" smtClean="0"/>
              <a:t>The story of the Baptism of Jesus.</a:t>
            </a:r>
          </a:p>
          <a:p>
            <a:endParaRPr lang="en-US" sz="1200" dirty="0"/>
          </a:p>
        </p:txBody>
      </p:sp>
      <p:sp>
        <p:nvSpPr>
          <p:cNvPr id="23" name="Cloud Callout 22"/>
          <p:cNvSpPr/>
          <p:nvPr/>
        </p:nvSpPr>
        <p:spPr>
          <a:xfrm>
            <a:off x="9105084" y="161626"/>
            <a:ext cx="2971992" cy="1759539"/>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400" b="1" dirty="0">
                <a:solidFill>
                  <a:prstClr val="black"/>
                </a:solidFill>
              </a:rPr>
              <a:t>Big Questions</a:t>
            </a:r>
          </a:p>
          <a:p>
            <a:pPr lvl="0" algn="ctr"/>
            <a:r>
              <a:rPr lang="en-US" sz="1200" dirty="0" smtClean="0">
                <a:solidFill>
                  <a:prstClr val="black"/>
                </a:solidFill>
              </a:rPr>
              <a:t>Why do we need books?</a:t>
            </a:r>
          </a:p>
          <a:p>
            <a:pPr lvl="0" algn="ctr"/>
            <a:r>
              <a:rPr lang="en-US" sz="1200" dirty="0" smtClean="0">
                <a:solidFill>
                  <a:prstClr val="black"/>
                </a:solidFill>
              </a:rPr>
              <a:t>What is special about the Bible and why is it important to us?</a:t>
            </a:r>
            <a:endParaRPr lang="en-US" sz="1200" dirty="0">
              <a:solidFill>
                <a:prstClr val="black"/>
              </a:solidFill>
            </a:endParaRPr>
          </a:p>
        </p:txBody>
      </p:sp>
      <p:sp>
        <p:nvSpPr>
          <p:cNvPr id="27" name="TextBox 26"/>
          <p:cNvSpPr txBox="1"/>
          <p:nvPr/>
        </p:nvSpPr>
        <p:spPr>
          <a:xfrm>
            <a:off x="4686246" y="1083614"/>
            <a:ext cx="4082865" cy="830997"/>
          </a:xfrm>
          <a:prstGeom prst="rect">
            <a:avLst/>
          </a:prstGeom>
          <a:noFill/>
          <a:ln w="12700">
            <a:solidFill>
              <a:schemeClr val="tx1"/>
            </a:solidFill>
          </a:ln>
        </p:spPr>
        <p:txBody>
          <a:bodyPr wrap="square" rtlCol="0">
            <a:spAutoFit/>
          </a:bodyPr>
          <a:lstStyle/>
          <a:p>
            <a:pPr algn="ctr"/>
            <a:r>
              <a:rPr lang="en-US" sz="1200" b="1" dirty="0" smtClean="0"/>
              <a:t>What I should know already </a:t>
            </a:r>
          </a:p>
          <a:p>
            <a:pPr algn="ctr"/>
            <a:r>
              <a:rPr lang="en-US" sz="1200" dirty="0" smtClean="0"/>
              <a:t>The Church family gather </a:t>
            </a:r>
            <a:r>
              <a:rPr lang="en-US" sz="1200" smtClean="0"/>
              <a:t>at </a:t>
            </a:r>
            <a:r>
              <a:rPr lang="en-US" sz="1200" smtClean="0"/>
              <a:t>Mass </a:t>
            </a:r>
            <a:r>
              <a:rPr lang="en-US" sz="1200" dirty="0" smtClean="0"/>
              <a:t>on Sunday.</a:t>
            </a:r>
          </a:p>
          <a:p>
            <a:pPr algn="ctr"/>
            <a:r>
              <a:rPr lang="en-US" sz="1200" dirty="0" smtClean="0"/>
              <a:t>We hear the Bible read at Church.</a:t>
            </a:r>
          </a:p>
          <a:p>
            <a:pPr algn="ctr"/>
            <a:r>
              <a:rPr lang="en-US" sz="1200" dirty="0" smtClean="0"/>
              <a:t>We listen to stories from the Bible in our Prayer and Worship</a:t>
            </a:r>
          </a:p>
        </p:txBody>
      </p:sp>
      <p:pic>
        <p:nvPicPr>
          <p:cNvPr id="1026" name="Picture 2" descr="holy family catholic church - Clip Art Library"/>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7171" y="5713030"/>
            <a:ext cx="746981" cy="830144"/>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7"/>
          <a:stretch>
            <a:fillRect/>
          </a:stretch>
        </p:blipFill>
        <p:spPr>
          <a:xfrm>
            <a:off x="1370187" y="5666437"/>
            <a:ext cx="795556" cy="876738"/>
          </a:xfrm>
          <a:prstGeom prst="rect">
            <a:avLst/>
          </a:prstGeom>
        </p:spPr>
      </p:pic>
      <p:pic>
        <p:nvPicPr>
          <p:cNvPr id="6" name="Picture 5"/>
          <p:cNvPicPr>
            <a:picLocks noChangeAspect="1"/>
          </p:cNvPicPr>
          <p:nvPr/>
        </p:nvPicPr>
        <p:blipFill>
          <a:blip r:embed="rId8"/>
          <a:stretch>
            <a:fillRect/>
          </a:stretch>
        </p:blipFill>
        <p:spPr>
          <a:xfrm>
            <a:off x="2521778" y="5784122"/>
            <a:ext cx="994255" cy="744731"/>
          </a:xfrm>
          <a:prstGeom prst="rect">
            <a:avLst/>
          </a:prstGeom>
        </p:spPr>
      </p:pic>
      <p:pic>
        <p:nvPicPr>
          <p:cNvPr id="8" name="Picture 7"/>
          <p:cNvPicPr>
            <a:picLocks noChangeAspect="1"/>
          </p:cNvPicPr>
          <p:nvPr/>
        </p:nvPicPr>
        <p:blipFill>
          <a:blip r:embed="rId9"/>
          <a:stretch>
            <a:fillRect/>
          </a:stretch>
        </p:blipFill>
        <p:spPr>
          <a:xfrm>
            <a:off x="3974840" y="5625739"/>
            <a:ext cx="1071626" cy="1071626"/>
          </a:xfrm>
          <a:prstGeom prst="rect">
            <a:avLst/>
          </a:prstGeom>
        </p:spPr>
      </p:pic>
      <p:pic>
        <p:nvPicPr>
          <p:cNvPr id="9" name="Picture 8"/>
          <p:cNvPicPr>
            <a:picLocks noChangeAspect="1"/>
          </p:cNvPicPr>
          <p:nvPr/>
        </p:nvPicPr>
        <p:blipFill>
          <a:blip r:embed="rId10"/>
          <a:stretch>
            <a:fillRect/>
          </a:stretch>
        </p:blipFill>
        <p:spPr>
          <a:xfrm>
            <a:off x="4345665" y="1998371"/>
            <a:ext cx="1353171" cy="1704995"/>
          </a:xfrm>
          <a:prstGeom prst="rect">
            <a:avLst/>
          </a:prstGeom>
        </p:spPr>
      </p:pic>
      <p:pic>
        <p:nvPicPr>
          <p:cNvPr id="11" name="Picture 10"/>
          <p:cNvPicPr>
            <a:picLocks noChangeAspect="1"/>
          </p:cNvPicPr>
          <p:nvPr/>
        </p:nvPicPr>
        <p:blipFill>
          <a:blip r:embed="rId11"/>
          <a:stretch>
            <a:fillRect/>
          </a:stretch>
        </p:blipFill>
        <p:spPr>
          <a:xfrm>
            <a:off x="5782580" y="2368938"/>
            <a:ext cx="1391055" cy="1737088"/>
          </a:xfrm>
          <a:prstGeom prst="rect">
            <a:avLst/>
          </a:prstGeom>
        </p:spPr>
      </p:pic>
      <p:pic>
        <p:nvPicPr>
          <p:cNvPr id="15" name="Picture 14"/>
          <p:cNvPicPr>
            <a:picLocks noChangeAspect="1"/>
          </p:cNvPicPr>
          <p:nvPr/>
        </p:nvPicPr>
        <p:blipFill>
          <a:blip r:embed="rId12"/>
          <a:stretch>
            <a:fillRect/>
          </a:stretch>
        </p:blipFill>
        <p:spPr>
          <a:xfrm>
            <a:off x="4364718" y="3918279"/>
            <a:ext cx="1308186" cy="1664492"/>
          </a:xfrm>
          <a:prstGeom prst="rect">
            <a:avLst/>
          </a:prstGeom>
        </p:spPr>
      </p:pic>
      <p:pic>
        <p:nvPicPr>
          <p:cNvPr id="16" name="Picture 15"/>
          <p:cNvPicPr>
            <a:picLocks noChangeAspect="1"/>
          </p:cNvPicPr>
          <p:nvPr/>
        </p:nvPicPr>
        <p:blipFill>
          <a:blip r:embed="rId13"/>
          <a:stretch>
            <a:fillRect/>
          </a:stretch>
        </p:blipFill>
        <p:spPr>
          <a:xfrm>
            <a:off x="5815071" y="4231782"/>
            <a:ext cx="1415103" cy="1791686"/>
          </a:xfrm>
          <a:prstGeom prst="rect">
            <a:avLst/>
          </a:prstGeom>
        </p:spPr>
      </p:pic>
      <p:sp>
        <p:nvSpPr>
          <p:cNvPr id="17" name="TextBox 16"/>
          <p:cNvSpPr txBox="1"/>
          <p:nvPr/>
        </p:nvSpPr>
        <p:spPr>
          <a:xfrm>
            <a:off x="322442" y="6518219"/>
            <a:ext cx="1103016" cy="276999"/>
          </a:xfrm>
          <a:prstGeom prst="rect">
            <a:avLst/>
          </a:prstGeom>
          <a:noFill/>
        </p:spPr>
        <p:txBody>
          <a:bodyPr wrap="square" rtlCol="0">
            <a:spAutoFit/>
          </a:bodyPr>
          <a:lstStyle/>
          <a:p>
            <a:r>
              <a:rPr lang="en-GB" sz="1200" dirty="0" smtClean="0"/>
              <a:t>lectern</a:t>
            </a:r>
            <a:endParaRPr lang="en-GB" sz="1200" dirty="0"/>
          </a:p>
        </p:txBody>
      </p:sp>
      <p:sp>
        <p:nvSpPr>
          <p:cNvPr id="34" name="TextBox 33"/>
          <p:cNvSpPr txBox="1"/>
          <p:nvPr/>
        </p:nvSpPr>
        <p:spPr>
          <a:xfrm>
            <a:off x="1456372" y="6518219"/>
            <a:ext cx="1103016" cy="276999"/>
          </a:xfrm>
          <a:prstGeom prst="rect">
            <a:avLst/>
          </a:prstGeom>
          <a:noFill/>
        </p:spPr>
        <p:txBody>
          <a:bodyPr wrap="square" rtlCol="0">
            <a:spAutoFit/>
          </a:bodyPr>
          <a:lstStyle/>
          <a:p>
            <a:r>
              <a:rPr lang="en-GB" sz="1200" dirty="0" err="1" smtClean="0"/>
              <a:t>thurrible</a:t>
            </a:r>
            <a:endParaRPr lang="en-GB" sz="1200" dirty="0"/>
          </a:p>
        </p:txBody>
      </p:sp>
    </p:spTree>
    <p:extLst>
      <p:ext uri="{BB962C8B-B14F-4D97-AF65-F5344CB8AC3E}">
        <p14:creationId xmlns:p14="http://schemas.microsoft.com/office/powerpoint/2010/main" val="3471096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446</TotalTime>
  <Words>342</Words>
  <Application>Microsoft Office PowerPoint</Application>
  <PresentationFormat>Widescreen</PresentationFormat>
  <Paragraphs>36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Tempus Sans ITC</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12031, head</dc:creator>
  <cp:lastModifiedBy>12031, head</cp:lastModifiedBy>
  <cp:revision>55</cp:revision>
  <cp:lastPrinted>2023-12-15T17:30:33Z</cp:lastPrinted>
  <dcterms:created xsi:type="dcterms:W3CDTF">2023-12-15T14:09:45Z</dcterms:created>
  <dcterms:modified xsi:type="dcterms:W3CDTF">2023-12-22T15:21:30Z</dcterms:modified>
</cp:coreProperties>
</file>