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54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18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76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37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38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15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59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51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5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37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78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4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loud 30"/>
          <p:cNvSpPr/>
          <p:nvPr/>
        </p:nvSpPr>
        <p:spPr>
          <a:xfrm>
            <a:off x="4895833" y="4582531"/>
            <a:ext cx="2292247" cy="1418884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475" y="5645304"/>
            <a:ext cx="2233283" cy="104941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1441" y="4211796"/>
            <a:ext cx="2322387" cy="14495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19702" y="236405"/>
            <a:ext cx="5318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Year 3 Topic 5 Listening and Sharing</a:t>
            </a:r>
          </a:p>
          <a:p>
            <a:pPr algn="ctr"/>
            <a:r>
              <a:rPr lang="en-US" b="1" dirty="0" smtClean="0"/>
              <a:t>Jesus gives himself to us in a special way</a:t>
            </a:r>
            <a:endParaRPr lang="en-GB" b="1" dirty="0"/>
          </a:p>
        </p:txBody>
      </p:sp>
      <p:pic>
        <p:nvPicPr>
          <p:cNvPr id="20" name="Picture 19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32" y="78763"/>
            <a:ext cx="980440" cy="87820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37438" y="959092"/>
            <a:ext cx="2028305" cy="23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b="1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Learn and Grow Together in Christ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9720" y="3471967"/>
            <a:ext cx="3748868" cy="6463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Sticky Knowledge</a:t>
            </a:r>
            <a:endParaRPr lang="en-US" sz="3600" dirty="0" smtClean="0"/>
          </a:p>
        </p:txBody>
      </p:sp>
      <p:sp>
        <p:nvSpPr>
          <p:cNvPr id="22" name="Cloud 21"/>
          <p:cNvSpPr/>
          <p:nvPr/>
        </p:nvSpPr>
        <p:spPr>
          <a:xfrm>
            <a:off x="9758781" y="2520169"/>
            <a:ext cx="2213121" cy="1301818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203948" y="2813044"/>
            <a:ext cx="15758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Vocabulary associated with the Eucharist.</a:t>
            </a:r>
          </a:p>
          <a:p>
            <a:endParaRPr lang="en-US" sz="1200" dirty="0"/>
          </a:p>
        </p:txBody>
      </p:sp>
      <p:sp>
        <p:nvSpPr>
          <p:cNvPr id="33" name="Cloud 32"/>
          <p:cNvSpPr/>
          <p:nvPr/>
        </p:nvSpPr>
        <p:spPr>
          <a:xfrm>
            <a:off x="8725448" y="4044432"/>
            <a:ext cx="1975455" cy="141338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Cloud 36"/>
          <p:cNvSpPr/>
          <p:nvPr/>
        </p:nvSpPr>
        <p:spPr>
          <a:xfrm>
            <a:off x="10015048" y="3707669"/>
            <a:ext cx="2083896" cy="1481310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5137236" y="4891357"/>
            <a:ext cx="20552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solidFill>
                  <a:prstClr val="black"/>
                </a:solidFill>
              </a:rPr>
              <a:t>The special reverence when we listen to the Gospel.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41" name="Cloud 40"/>
          <p:cNvSpPr/>
          <p:nvPr/>
        </p:nvSpPr>
        <p:spPr>
          <a:xfrm>
            <a:off x="6851441" y="5273657"/>
            <a:ext cx="2126300" cy="1401757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9868270" y="4032069"/>
            <a:ext cx="1444164" cy="672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10446636" y="3976511"/>
            <a:ext cx="157588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Some of the content and meaning of the Gloria.</a:t>
            </a:r>
          </a:p>
          <a:p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8988953" y="4429767"/>
            <a:ext cx="12680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Some of the responses used in Mass.</a:t>
            </a:r>
          </a:p>
          <a:p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7158364" y="4509959"/>
            <a:ext cx="16680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Why we need to listen during the Liturgy of the Word.</a:t>
            </a:r>
          </a:p>
          <a:p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7125143" y="5499410"/>
            <a:ext cx="16680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What happened during the Liturgy of the Eucharist.</a:t>
            </a:r>
          </a:p>
          <a:p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34833" y="1328574"/>
            <a:ext cx="4010841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What I should know already </a:t>
            </a:r>
          </a:p>
          <a:p>
            <a:pPr algn="ctr"/>
            <a:r>
              <a:rPr lang="en-US" sz="1200" dirty="0" smtClean="0"/>
              <a:t>The parish family thanks God for Jesus</a:t>
            </a:r>
          </a:p>
        </p:txBody>
      </p:sp>
      <p:sp>
        <p:nvSpPr>
          <p:cNvPr id="32" name="Cloud Callout 31"/>
          <p:cNvSpPr/>
          <p:nvPr/>
        </p:nvSpPr>
        <p:spPr>
          <a:xfrm>
            <a:off x="9105084" y="161626"/>
            <a:ext cx="2971992" cy="175953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Big Questions</a:t>
            </a:r>
          </a:p>
          <a:p>
            <a:pPr lvl="0" algn="ctr"/>
            <a:r>
              <a:rPr lang="en-US" sz="1200" dirty="0" smtClean="0">
                <a:solidFill>
                  <a:prstClr val="black"/>
                </a:solidFill>
              </a:rPr>
              <a:t>What is so important about listening </a:t>
            </a:r>
            <a:r>
              <a:rPr lang="en-US" sz="1200" smtClean="0">
                <a:solidFill>
                  <a:prstClr val="black"/>
                </a:solidFill>
              </a:rPr>
              <a:t>and </a:t>
            </a:r>
            <a:r>
              <a:rPr lang="en-US" sz="1200" smtClean="0">
                <a:solidFill>
                  <a:prstClr val="black"/>
                </a:solidFill>
              </a:rPr>
              <a:t>sharing?</a:t>
            </a:r>
            <a:endParaRPr 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181871"/>
              </p:ext>
            </p:extLst>
          </p:nvPr>
        </p:nvGraphicFramePr>
        <p:xfrm>
          <a:off x="134833" y="1921165"/>
          <a:ext cx="4010841" cy="46004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25944">
                  <a:extLst>
                    <a:ext uri="{9D8B030D-6E8A-4147-A177-3AD203B41FA5}">
                      <a16:colId xmlns:a16="http://schemas.microsoft.com/office/drawing/2014/main" val="2126788288"/>
                    </a:ext>
                  </a:extLst>
                </a:gridCol>
                <a:gridCol w="2984897">
                  <a:extLst>
                    <a:ext uri="{9D8B030D-6E8A-4147-A177-3AD203B41FA5}">
                      <a16:colId xmlns:a16="http://schemas.microsoft.com/office/drawing/2014/main" val="1876933512"/>
                    </a:ext>
                  </a:extLst>
                </a:gridCol>
              </a:tblGrid>
              <a:tr h="27479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Key Vocabulary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854288"/>
                  </a:ext>
                </a:extLst>
              </a:tr>
              <a:tr h="989273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Eucharist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Eucharist or Holy Communion is</a:t>
                      </a:r>
                      <a:r>
                        <a:rPr lang="en-GB" sz="1100" baseline="0" dirty="0" smtClean="0"/>
                        <a:t> the meeting point where God gives himself to us as food.  We receive the Body of Christ and become part of his Body – the Church.  Eucharist is a Greek word that means ‘Thanksgiving’.  We give thanks to God , most of all for the gift of Jesus, his Son.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295194"/>
                  </a:ext>
                </a:extLst>
              </a:tr>
              <a:tr h="535856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Mass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The most important celebration for Catholics</a:t>
                      </a:r>
                      <a:r>
                        <a:rPr lang="en-US" sz="1100" baseline="0" dirty="0" smtClean="0"/>
                        <a:t> where we meet God through his word and himself in Holy Communion.</a:t>
                      </a:r>
                      <a:endParaRPr lang="en-GB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133003"/>
                  </a:ext>
                </a:extLst>
              </a:tr>
              <a:tr h="485629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Liturgy</a:t>
                      </a:r>
                      <a:r>
                        <a:rPr lang="en-GB" sz="1100" b="1" baseline="0" dirty="0" smtClean="0"/>
                        <a:t> of the Word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First part of the Eucharistic</a:t>
                      </a:r>
                      <a:r>
                        <a:rPr lang="en-GB" sz="1100" baseline="0" dirty="0" smtClean="0"/>
                        <a:t> celebration where Christians listen to God’s word in the readings, listen to the homily and the prayers of the Faithful.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823502"/>
                  </a:ext>
                </a:extLst>
              </a:tr>
              <a:tr h="485629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Liturgy</a:t>
                      </a:r>
                      <a:r>
                        <a:rPr lang="en-GB" sz="1100" b="1" baseline="0" dirty="0" smtClean="0"/>
                        <a:t> of the Eucharist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Second part of the Eucharistic celebration where the gifts are prepared,</a:t>
                      </a:r>
                      <a:r>
                        <a:rPr lang="en-GB" sz="1100" baseline="0" dirty="0" smtClean="0"/>
                        <a:t> the Eucharistic prayer expresses thanksgiving and Communion is shared.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835966"/>
                  </a:ext>
                </a:extLst>
              </a:tr>
              <a:tr h="485629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Holy Communion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By this Sacrament</a:t>
                      </a:r>
                      <a:r>
                        <a:rPr lang="en-GB" sz="1100" baseline="0" dirty="0" smtClean="0"/>
                        <a:t> we unite ourselves to Christ who makes us sharers in his Body and Blood to form a single body.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66748"/>
                  </a:ext>
                </a:extLst>
              </a:tr>
              <a:tr h="485629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Other vocabulary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Listening, sharing, gathering, Good News, ambo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783672"/>
                  </a:ext>
                </a:extLst>
              </a:tr>
            </a:tbl>
          </a:graphicData>
        </a:graphic>
      </p:graphicFrame>
      <p:sp>
        <p:nvSpPr>
          <p:cNvPr id="29" name="Cloud 28"/>
          <p:cNvSpPr/>
          <p:nvPr/>
        </p:nvSpPr>
        <p:spPr>
          <a:xfrm>
            <a:off x="8583361" y="5284306"/>
            <a:ext cx="2126300" cy="1359230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690893" y="5878579"/>
            <a:ext cx="11605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Preparation of Gifts</a:t>
            </a:r>
          </a:p>
          <a:p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8796002" y="5621939"/>
            <a:ext cx="16855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The bread and wine become the Body and Blood of Jesus</a:t>
            </a:r>
          </a:p>
          <a:p>
            <a:endParaRPr lang="en-US" sz="1200" dirty="0"/>
          </a:p>
        </p:txBody>
      </p:sp>
      <p:sp>
        <p:nvSpPr>
          <p:cNvPr id="42" name="Cloud 41"/>
          <p:cNvSpPr/>
          <p:nvPr/>
        </p:nvSpPr>
        <p:spPr>
          <a:xfrm>
            <a:off x="10498980" y="5064682"/>
            <a:ext cx="1616293" cy="159366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10735833" y="5440999"/>
            <a:ext cx="16855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How we might share God’s love with others.</a:t>
            </a:r>
          </a:p>
          <a:p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2078" y="914002"/>
            <a:ext cx="3274116" cy="2080842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7663236" y="1794837"/>
            <a:ext cx="2036083" cy="15696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Scripture</a:t>
            </a:r>
          </a:p>
          <a:p>
            <a:pPr algn="ctr"/>
            <a:r>
              <a:rPr lang="en-US" sz="1200" b="1" dirty="0" smtClean="0"/>
              <a:t>1 Corinthians 11:23-25</a:t>
            </a:r>
          </a:p>
          <a:p>
            <a:pPr algn="ctr"/>
            <a:r>
              <a:rPr lang="en-US" sz="1000" dirty="0" smtClean="0"/>
              <a:t>The Lord Jesus, on the night he was betrayed, took a piece of bread, gave thanks to God, broke it and said, ‘This is my body, which is given for you.  Do this in memory of me……’</a:t>
            </a:r>
          </a:p>
          <a:p>
            <a:pPr algn="ctr"/>
            <a:endParaRPr lang="en-US" sz="1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4778" y="3196159"/>
            <a:ext cx="792458" cy="15913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59475" y="3795133"/>
            <a:ext cx="605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Ambo</a:t>
            </a:r>
            <a:r>
              <a:rPr 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355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Tempus Sans ITC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12031, head</dc:creator>
  <cp:lastModifiedBy>12031, head</cp:lastModifiedBy>
  <cp:revision>62</cp:revision>
  <cp:lastPrinted>2023-12-15T17:30:33Z</cp:lastPrinted>
  <dcterms:created xsi:type="dcterms:W3CDTF">2023-12-15T14:09:45Z</dcterms:created>
  <dcterms:modified xsi:type="dcterms:W3CDTF">2024-01-30T11:18:03Z</dcterms:modified>
</cp:coreProperties>
</file>