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379154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406818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90776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416375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5E3091-AD0E-43FE-A3C0-9D48B7F1812A}"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3153385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5E3091-AD0E-43FE-A3C0-9D48B7F1812A}"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186015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5E3091-AD0E-43FE-A3C0-9D48B7F1812A}" type="datetimeFigureOut">
              <a:rPr lang="en-GB" smtClean="0"/>
              <a:t>30/01/2024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60594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5E3091-AD0E-43FE-A3C0-9D48B7F1812A}" type="datetimeFigureOut">
              <a:rPr lang="en-GB" smtClean="0"/>
              <a:t>30/01/2024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12511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E3091-AD0E-43FE-A3C0-9D48B7F1812A}" type="datetimeFigureOut">
              <a:rPr lang="en-GB" smtClean="0"/>
              <a:t>30/01/2024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5845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5E3091-AD0E-43FE-A3C0-9D48B7F1812A}"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8537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5E3091-AD0E-43FE-A3C0-9D48B7F1812A}"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1920784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E3091-AD0E-43FE-A3C0-9D48B7F1812A}" type="datetimeFigureOut">
              <a:rPr lang="en-GB" smtClean="0"/>
              <a:t>30/01/2024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B8ECF2-8C99-4621-8EEE-1169FEED0C5C}" type="slidenum">
              <a:rPr lang="en-GB" smtClean="0"/>
              <a:t>‹#›</a:t>
            </a:fld>
            <a:endParaRPr lang="en-GB"/>
          </a:p>
        </p:txBody>
      </p:sp>
    </p:spTree>
    <p:extLst>
      <p:ext uri="{BB962C8B-B14F-4D97-AF65-F5344CB8AC3E}">
        <p14:creationId xmlns:p14="http://schemas.microsoft.com/office/powerpoint/2010/main" val="301340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p:cNvPicPr>
            <a:picLocks noChangeAspect="1"/>
          </p:cNvPicPr>
          <p:nvPr/>
        </p:nvPicPr>
        <p:blipFill>
          <a:blip r:embed="rId2"/>
          <a:stretch>
            <a:fillRect/>
          </a:stretch>
        </p:blipFill>
        <p:spPr>
          <a:xfrm>
            <a:off x="5495357" y="4044162"/>
            <a:ext cx="2432515" cy="1429349"/>
          </a:xfrm>
          <a:prstGeom prst="rect">
            <a:avLst/>
          </a:prstGeom>
        </p:spPr>
      </p:pic>
      <p:sp>
        <p:nvSpPr>
          <p:cNvPr id="4" name="TextBox 3"/>
          <p:cNvSpPr txBox="1"/>
          <p:nvPr/>
        </p:nvSpPr>
        <p:spPr>
          <a:xfrm>
            <a:off x="3074624" y="112651"/>
            <a:ext cx="4841467" cy="646331"/>
          </a:xfrm>
          <a:prstGeom prst="rect">
            <a:avLst/>
          </a:prstGeom>
          <a:noFill/>
        </p:spPr>
        <p:txBody>
          <a:bodyPr wrap="square" rtlCol="0">
            <a:spAutoFit/>
          </a:bodyPr>
          <a:lstStyle/>
          <a:p>
            <a:pPr algn="ctr"/>
            <a:r>
              <a:rPr lang="en-US" b="1" dirty="0" smtClean="0"/>
              <a:t>Year 6 Topic 5 Eucharist </a:t>
            </a:r>
          </a:p>
          <a:p>
            <a:pPr algn="ctr"/>
            <a:r>
              <a:rPr lang="en-US" b="1" dirty="0" smtClean="0"/>
              <a:t>Eucharist enables people to live in communion</a:t>
            </a:r>
            <a:endParaRPr lang="en-GB" b="1" dirty="0"/>
          </a:p>
        </p:txBody>
      </p:sp>
      <p:graphicFrame>
        <p:nvGraphicFramePr>
          <p:cNvPr id="12" name="Table 11"/>
          <p:cNvGraphicFramePr>
            <a:graphicFrameLocks noGrp="1"/>
          </p:cNvGraphicFramePr>
          <p:nvPr>
            <p:extLst>
              <p:ext uri="{D42A27DB-BD31-4B8C-83A1-F6EECF244321}">
                <p14:modId xmlns:p14="http://schemas.microsoft.com/office/powerpoint/2010/main" val="1962200155"/>
              </p:ext>
            </p:extLst>
          </p:nvPr>
        </p:nvGraphicFramePr>
        <p:xfrm>
          <a:off x="176527" y="1979248"/>
          <a:ext cx="3822377" cy="3206649"/>
        </p:xfrm>
        <a:graphic>
          <a:graphicData uri="http://schemas.openxmlformats.org/drawingml/2006/table">
            <a:tbl>
              <a:tblPr firstRow="1" bandRow="1">
                <a:tableStyleId>{7DF18680-E054-41AD-8BC1-D1AEF772440D}</a:tableStyleId>
              </a:tblPr>
              <a:tblGrid>
                <a:gridCol w="1055715">
                  <a:extLst>
                    <a:ext uri="{9D8B030D-6E8A-4147-A177-3AD203B41FA5}">
                      <a16:colId xmlns:a16="http://schemas.microsoft.com/office/drawing/2014/main" val="2126788288"/>
                    </a:ext>
                  </a:extLst>
                </a:gridCol>
                <a:gridCol w="2766662">
                  <a:extLst>
                    <a:ext uri="{9D8B030D-6E8A-4147-A177-3AD203B41FA5}">
                      <a16:colId xmlns:a16="http://schemas.microsoft.com/office/drawing/2014/main" val="1876933512"/>
                    </a:ext>
                  </a:extLst>
                </a:gridCol>
              </a:tblGrid>
              <a:tr h="392925">
                <a:tc gridSpan="2">
                  <a:txBody>
                    <a:bodyPr/>
                    <a:lstStyle/>
                    <a:p>
                      <a:pPr algn="ctr"/>
                      <a:r>
                        <a:rPr lang="en-US" sz="1400" dirty="0" smtClean="0"/>
                        <a:t>Key Vocabulary</a:t>
                      </a:r>
                      <a:endParaRPr lang="en-US" sz="1400" dirty="0" smtClean="0">
                        <a:solidFill>
                          <a:schemeClr val="tx1"/>
                        </a:solidFill>
                      </a:endParaRPr>
                    </a:p>
                  </a:txBody>
                  <a:tcPr/>
                </a:tc>
                <a:tc hMerge="1">
                  <a:txBody>
                    <a:bodyPr/>
                    <a:lstStyle/>
                    <a:p>
                      <a:endParaRPr lang="en-GB" dirty="0"/>
                    </a:p>
                  </a:txBody>
                  <a:tcPr/>
                </a:tc>
                <a:extLst>
                  <a:ext uri="{0D108BD9-81ED-4DB2-BD59-A6C34878D82A}">
                    <a16:rowId xmlns:a16="http://schemas.microsoft.com/office/drawing/2014/main" val="641854288"/>
                  </a:ext>
                </a:extLst>
              </a:tr>
              <a:tr h="769915">
                <a:tc>
                  <a:txBody>
                    <a:bodyPr/>
                    <a:lstStyle/>
                    <a:p>
                      <a:r>
                        <a:rPr lang="en-GB" sz="1200" b="1" dirty="0" smtClean="0"/>
                        <a:t>Eucharist</a:t>
                      </a:r>
                      <a:endParaRPr lang="en-GB"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effectLst/>
                          <a:latin typeface="+mn-lt"/>
                          <a:ea typeface="+mn-ea"/>
                          <a:cs typeface="+mn-cs"/>
                        </a:rPr>
                        <a:t>The celebration of the Eucharist is a sign of being at one with God: Father, Son and Holy Spirit, as well as being at one with each other.</a:t>
                      </a:r>
                      <a:r>
                        <a:rPr lang="en-GB" sz="1200" kern="1200" baseline="0" dirty="0" smtClean="0">
                          <a:solidFill>
                            <a:schemeClr val="dk1"/>
                          </a:solidFill>
                          <a:effectLst/>
                          <a:latin typeface="+mn-lt"/>
                          <a:ea typeface="+mn-ea"/>
                          <a:cs typeface="+mn-cs"/>
                        </a:rPr>
                        <a:t> </a:t>
                      </a:r>
                      <a:endParaRPr lang="en-GB" sz="1200" kern="1200" dirty="0" smtClean="0">
                        <a:solidFill>
                          <a:schemeClr val="dk1"/>
                        </a:solidFill>
                        <a:effectLst/>
                        <a:latin typeface="+mn-lt"/>
                        <a:ea typeface="+mn-ea"/>
                        <a:cs typeface="+mn-cs"/>
                      </a:endParaRPr>
                    </a:p>
                    <a:p>
                      <a:endParaRPr lang="en-GB" sz="1200" dirty="0"/>
                    </a:p>
                  </a:txBody>
                  <a:tcPr/>
                </a:tc>
                <a:extLst>
                  <a:ext uri="{0D108BD9-81ED-4DB2-BD59-A6C34878D82A}">
                    <a16:rowId xmlns:a16="http://schemas.microsoft.com/office/drawing/2014/main" val="1191133003"/>
                  </a:ext>
                </a:extLst>
              </a:tr>
              <a:tr h="629931">
                <a:tc>
                  <a:txBody>
                    <a:bodyPr/>
                    <a:lstStyle/>
                    <a:p>
                      <a:r>
                        <a:rPr lang="en-GB" sz="1200" b="1" dirty="0" smtClean="0"/>
                        <a:t>Communion</a:t>
                      </a:r>
                      <a:endParaRPr lang="en-GB"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effectLst/>
                          <a:latin typeface="+mn-lt"/>
                          <a:ea typeface="+mn-ea"/>
                          <a:cs typeface="+mn-cs"/>
                        </a:rPr>
                        <a:t>Communion means</a:t>
                      </a:r>
                      <a:r>
                        <a:rPr lang="en-GB" sz="1200" kern="1200" baseline="0" dirty="0" smtClean="0">
                          <a:solidFill>
                            <a:schemeClr val="dk1"/>
                          </a:solidFill>
                          <a:effectLst/>
                          <a:latin typeface="+mn-lt"/>
                          <a:ea typeface="+mn-ea"/>
                          <a:cs typeface="+mn-cs"/>
                        </a:rPr>
                        <a:t> ‘being at one with’.  It is similar in meaning to words </a:t>
                      </a:r>
                      <a:r>
                        <a:rPr lang="en-GB" sz="1200" kern="1200" baseline="0" dirty="0" err="1" smtClean="0">
                          <a:solidFill>
                            <a:schemeClr val="dk1"/>
                          </a:solidFill>
                          <a:effectLst/>
                          <a:latin typeface="+mn-lt"/>
                          <a:ea typeface="+mn-ea"/>
                          <a:cs typeface="+mn-cs"/>
                        </a:rPr>
                        <a:t>uch</a:t>
                      </a:r>
                      <a:r>
                        <a:rPr lang="en-GB" sz="1200" kern="1200" baseline="0" dirty="0" smtClean="0">
                          <a:solidFill>
                            <a:schemeClr val="dk1"/>
                          </a:solidFill>
                          <a:effectLst/>
                          <a:latin typeface="+mn-lt"/>
                          <a:ea typeface="+mn-ea"/>
                          <a:cs typeface="+mn-cs"/>
                        </a:rPr>
                        <a:t> as </a:t>
                      </a:r>
                      <a:r>
                        <a:rPr lang="en-GB" sz="1200" kern="1200" dirty="0" smtClean="0">
                          <a:solidFill>
                            <a:schemeClr val="dk1"/>
                          </a:solidFill>
                          <a:effectLst/>
                          <a:latin typeface="+mn-lt"/>
                          <a:ea typeface="+mn-ea"/>
                          <a:cs typeface="+mn-cs"/>
                        </a:rPr>
                        <a:t>relationship, empathy, unity, union, one with.</a:t>
                      </a:r>
                      <a:endParaRPr lang="en-GB" sz="1200" dirty="0" smtClean="0"/>
                    </a:p>
                  </a:txBody>
                  <a:tcPr/>
                </a:tc>
                <a:extLst>
                  <a:ext uri="{0D108BD9-81ED-4DB2-BD59-A6C34878D82A}">
                    <a16:rowId xmlns:a16="http://schemas.microsoft.com/office/drawing/2014/main" val="1359404805"/>
                  </a:ext>
                </a:extLst>
              </a:tr>
              <a:tr h="376312">
                <a:tc>
                  <a:txBody>
                    <a:bodyPr/>
                    <a:lstStyle/>
                    <a:p>
                      <a:r>
                        <a:rPr lang="en-GB" sz="1200" b="1" dirty="0" smtClean="0"/>
                        <a:t>Community</a:t>
                      </a:r>
                      <a:endParaRPr lang="en-GB" sz="1200" b="1" dirty="0"/>
                    </a:p>
                  </a:txBody>
                  <a:tcPr/>
                </a:tc>
                <a:tc>
                  <a:txBody>
                    <a:bodyPr/>
                    <a:lstStyle/>
                    <a:p>
                      <a:r>
                        <a:rPr lang="en-US" sz="1200" dirty="0" smtClean="0"/>
                        <a:t>The Eucharist calls us</a:t>
                      </a:r>
                      <a:r>
                        <a:rPr lang="en-US" sz="1200" baseline="0" dirty="0" smtClean="0"/>
                        <a:t> to strengthen our community – do we help each other, do we forgive each other?</a:t>
                      </a:r>
                      <a:endParaRPr lang="en-GB" sz="1200" dirty="0"/>
                    </a:p>
                  </a:txBody>
                  <a:tcPr/>
                </a:tc>
                <a:extLst>
                  <a:ext uri="{0D108BD9-81ED-4DB2-BD59-A6C34878D82A}">
                    <a16:rowId xmlns:a16="http://schemas.microsoft.com/office/drawing/2014/main" val="2611871119"/>
                  </a:ext>
                </a:extLst>
              </a:tr>
              <a:tr h="344844">
                <a:tc>
                  <a:txBody>
                    <a:bodyPr/>
                    <a:lstStyle/>
                    <a:p>
                      <a:r>
                        <a:rPr lang="en-GB" sz="1200" b="1" dirty="0" smtClean="0"/>
                        <a:t>Unity</a:t>
                      </a:r>
                      <a:endParaRPr lang="en-GB" sz="1200" b="1" dirty="0"/>
                    </a:p>
                  </a:txBody>
                  <a:tcPr/>
                </a:tc>
                <a:tc>
                  <a:txBody>
                    <a:bodyPr/>
                    <a:lstStyle/>
                    <a:p>
                      <a:r>
                        <a:rPr lang="en-US" sz="1200" dirty="0" smtClean="0"/>
                        <a:t>Being united and joined together.</a:t>
                      </a:r>
                      <a:endParaRPr lang="en-GB" sz="1200" dirty="0"/>
                    </a:p>
                  </a:txBody>
                  <a:tcPr/>
                </a:tc>
                <a:extLst>
                  <a:ext uri="{0D108BD9-81ED-4DB2-BD59-A6C34878D82A}">
                    <a16:rowId xmlns:a16="http://schemas.microsoft.com/office/drawing/2014/main" val="3185513579"/>
                  </a:ext>
                </a:extLst>
              </a:tr>
            </a:tbl>
          </a:graphicData>
        </a:graphic>
      </p:graphicFrame>
      <p:sp>
        <p:nvSpPr>
          <p:cNvPr id="14" name="TextBox 13"/>
          <p:cNvSpPr txBox="1"/>
          <p:nvPr/>
        </p:nvSpPr>
        <p:spPr>
          <a:xfrm>
            <a:off x="7271923" y="1570311"/>
            <a:ext cx="1914282" cy="1384995"/>
          </a:xfrm>
          <a:prstGeom prst="rect">
            <a:avLst/>
          </a:prstGeom>
          <a:noFill/>
          <a:ln w="12700">
            <a:solidFill>
              <a:schemeClr val="tx1"/>
            </a:solidFill>
          </a:ln>
        </p:spPr>
        <p:txBody>
          <a:bodyPr wrap="square" rtlCol="0">
            <a:spAutoFit/>
          </a:bodyPr>
          <a:lstStyle/>
          <a:p>
            <a:pPr algn="ctr"/>
            <a:r>
              <a:rPr lang="en-US" sz="1200" b="1" dirty="0" smtClean="0"/>
              <a:t>Key Scripture</a:t>
            </a:r>
          </a:p>
          <a:p>
            <a:pPr algn="ctr"/>
            <a:r>
              <a:rPr lang="en-US" sz="1200" b="1" dirty="0" smtClean="0"/>
              <a:t>Romans 12:4-5</a:t>
            </a:r>
          </a:p>
          <a:p>
            <a:pPr algn="ctr"/>
            <a:r>
              <a:rPr lang="en-US" sz="1000" dirty="0" smtClean="0"/>
              <a:t>For as in one body we have many members, and not all members have the same function, so we, who are many, are one body in Christ, and individually we are members one of another.</a:t>
            </a:r>
          </a:p>
        </p:txBody>
      </p:sp>
      <p:pic>
        <p:nvPicPr>
          <p:cNvPr id="20" name="Picture 19"/>
          <p:cNvPicPr/>
          <p:nvPr/>
        </p:nvPicPr>
        <p:blipFill>
          <a:blip r:embed="rId3">
            <a:extLst>
              <a:ext uri="{BEBA8EAE-BF5A-486C-A8C5-ECC9F3942E4B}">
                <a14:imgProps xmlns:a14="http://schemas.microsoft.com/office/drawing/2010/main">
                  <a14:imgLayer r:embed="rId4">
                    <a14:imgEffect>
                      <a14:artisticTexturizer/>
                    </a14:imgEffect>
                  </a14:imgLayer>
                </a14:imgProps>
              </a:ext>
              <a:ext uri="{28A0092B-C50C-407E-A947-70E740481C1C}">
                <a14:useLocalDpi xmlns:a14="http://schemas.microsoft.com/office/drawing/2010/main" val="0"/>
              </a:ext>
            </a:extLst>
          </a:blip>
          <a:srcRect/>
          <a:stretch>
            <a:fillRect/>
          </a:stretch>
        </p:blipFill>
        <p:spPr bwMode="auto">
          <a:xfrm>
            <a:off x="523932" y="78763"/>
            <a:ext cx="980440" cy="878205"/>
          </a:xfrm>
          <a:prstGeom prst="rect">
            <a:avLst/>
          </a:prstGeom>
          <a:noFill/>
          <a:ln>
            <a:noFill/>
          </a:ln>
        </p:spPr>
      </p:pic>
      <p:sp>
        <p:nvSpPr>
          <p:cNvPr id="21" name="Text Box 2"/>
          <p:cNvSpPr txBox="1">
            <a:spLocks noChangeArrowheads="1"/>
          </p:cNvSpPr>
          <p:nvPr/>
        </p:nvSpPr>
        <p:spPr bwMode="auto">
          <a:xfrm>
            <a:off x="137438" y="959092"/>
            <a:ext cx="2028305" cy="238556"/>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000" b="1" dirty="0">
                <a:effectLst/>
                <a:latin typeface="Tempus Sans ITC" panose="04020404030D07020202" pitchFamily="82" charset="0"/>
                <a:ea typeface="Calibri" panose="020F0502020204030204" pitchFamily="34" charset="0"/>
                <a:cs typeface="Times New Roman" panose="02020603050405020304" pitchFamily="18" charset="0"/>
              </a:rPr>
              <a:t>Learn and Grow Together in Christ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p:cNvSpPr txBox="1"/>
          <p:nvPr/>
        </p:nvSpPr>
        <p:spPr>
          <a:xfrm>
            <a:off x="4522214" y="3230743"/>
            <a:ext cx="4127977" cy="646331"/>
          </a:xfrm>
          <a:prstGeom prst="rect">
            <a:avLst/>
          </a:prstGeom>
          <a:noFill/>
          <a:ln w="12700">
            <a:noFill/>
          </a:ln>
        </p:spPr>
        <p:txBody>
          <a:bodyPr wrap="square" rtlCol="0">
            <a:spAutoFit/>
          </a:bodyPr>
          <a:lstStyle/>
          <a:p>
            <a:pPr algn="ctr"/>
            <a:r>
              <a:rPr lang="en-GB" sz="3600" b="1" dirty="0" smtClean="0"/>
              <a:t>Sticky Knowledge</a:t>
            </a:r>
            <a:endParaRPr lang="en-US" sz="3600" dirty="0" smtClean="0"/>
          </a:p>
        </p:txBody>
      </p:sp>
      <p:sp>
        <p:nvSpPr>
          <p:cNvPr id="22" name="Cloud 21"/>
          <p:cNvSpPr/>
          <p:nvPr/>
        </p:nvSpPr>
        <p:spPr>
          <a:xfrm>
            <a:off x="9173501" y="2763900"/>
            <a:ext cx="2390831" cy="1593669"/>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9735426" y="3149763"/>
            <a:ext cx="1575885" cy="923330"/>
          </a:xfrm>
          <a:prstGeom prst="rect">
            <a:avLst/>
          </a:prstGeom>
        </p:spPr>
        <p:txBody>
          <a:bodyPr wrap="square">
            <a:spAutoFit/>
          </a:bodyPr>
          <a:lstStyle/>
          <a:p>
            <a:r>
              <a:rPr lang="en-US" sz="1400" b="1" dirty="0" smtClean="0"/>
              <a:t>Jesus’ prayer for unity in John’s Gospel.</a:t>
            </a:r>
          </a:p>
          <a:p>
            <a:endParaRPr lang="en-US" sz="1200" dirty="0"/>
          </a:p>
        </p:txBody>
      </p:sp>
      <p:sp>
        <p:nvSpPr>
          <p:cNvPr id="18" name="Rectangle 17"/>
          <p:cNvSpPr/>
          <p:nvPr/>
        </p:nvSpPr>
        <p:spPr>
          <a:xfrm>
            <a:off x="5973836" y="4368887"/>
            <a:ext cx="1668023" cy="923330"/>
          </a:xfrm>
          <a:prstGeom prst="rect">
            <a:avLst/>
          </a:prstGeom>
        </p:spPr>
        <p:txBody>
          <a:bodyPr wrap="square">
            <a:spAutoFit/>
          </a:bodyPr>
          <a:lstStyle/>
          <a:p>
            <a:r>
              <a:rPr lang="en-US" sz="1400" b="1" dirty="0" smtClean="0"/>
              <a:t>Communion is a sign of being at one.</a:t>
            </a:r>
          </a:p>
          <a:p>
            <a:endParaRPr lang="en-US" sz="1200" dirty="0"/>
          </a:p>
        </p:txBody>
      </p:sp>
      <p:sp>
        <p:nvSpPr>
          <p:cNvPr id="31" name="Cloud 30"/>
          <p:cNvSpPr/>
          <p:nvPr/>
        </p:nvSpPr>
        <p:spPr>
          <a:xfrm>
            <a:off x="5093055" y="5195630"/>
            <a:ext cx="2548804" cy="1598343"/>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Cloud 32"/>
          <p:cNvSpPr/>
          <p:nvPr/>
        </p:nvSpPr>
        <p:spPr>
          <a:xfrm>
            <a:off x="7623034" y="3925826"/>
            <a:ext cx="2390831" cy="1593669"/>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Cloud 36"/>
          <p:cNvSpPr/>
          <p:nvPr/>
        </p:nvSpPr>
        <p:spPr>
          <a:xfrm>
            <a:off x="9692792" y="3935622"/>
            <a:ext cx="2390831" cy="1593669"/>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5524811" y="5589677"/>
            <a:ext cx="2055223" cy="738664"/>
          </a:xfrm>
          <a:prstGeom prst="rect">
            <a:avLst/>
          </a:prstGeom>
        </p:spPr>
        <p:txBody>
          <a:bodyPr wrap="square">
            <a:spAutoFit/>
          </a:bodyPr>
          <a:lstStyle/>
          <a:p>
            <a:pPr lvl="0"/>
            <a:r>
              <a:rPr lang="en-US" sz="1400" b="1" dirty="0">
                <a:solidFill>
                  <a:prstClr val="black"/>
                </a:solidFill>
              </a:rPr>
              <a:t>The </a:t>
            </a:r>
            <a:r>
              <a:rPr lang="en-US" sz="1400" b="1" dirty="0" smtClean="0">
                <a:solidFill>
                  <a:prstClr val="black"/>
                </a:solidFill>
              </a:rPr>
              <a:t>Communion Rite, the Our Father and its meaning.</a:t>
            </a:r>
            <a:endParaRPr lang="en-US" sz="1400" b="1" dirty="0">
              <a:solidFill>
                <a:prstClr val="black"/>
              </a:solidFill>
            </a:endParaRPr>
          </a:p>
        </p:txBody>
      </p:sp>
      <p:pic>
        <p:nvPicPr>
          <p:cNvPr id="39" name="Picture 38"/>
          <p:cNvPicPr>
            <a:picLocks noChangeAspect="1"/>
          </p:cNvPicPr>
          <p:nvPr/>
        </p:nvPicPr>
        <p:blipFill>
          <a:blip r:embed="rId5"/>
          <a:stretch>
            <a:fillRect/>
          </a:stretch>
        </p:blipFill>
        <p:spPr>
          <a:xfrm>
            <a:off x="7293356" y="5133632"/>
            <a:ext cx="2567038" cy="1633870"/>
          </a:xfrm>
          <a:prstGeom prst="rect">
            <a:avLst/>
          </a:prstGeom>
        </p:spPr>
      </p:pic>
      <p:sp>
        <p:nvSpPr>
          <p:cNvPr id="41" name="Cloud 40"/>
          <p:cNvSpPr/>
          <p:nvPr/>
        </p:nvSpPr>
        <p:spPr>
          <a:xfrm>
            <a:off x="9725871" y="5200304"/>
            <a:ext cx="2390831" cy="1593669"/>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Cloud Callout 25"/>
          <p:cNvSpPr/>
          <p:nvPr/>
        </p:nvSpPr>
        <p:spPr>
          <a:xfrm>
            <a:off x="9105084" y="161626"/>
            <a:ext cx="2971992" cy="1759539"/>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400" b="1" dirty="0" smtClean="0">
              <a:solidFill>
                <a:prstClr val="black"/>
              </a:solidFill>
            </a:endParaRPr>
          </a:p>
          <a:p>
            <a:pPr lvl="0" algn="ctr"/>
            <a:r>
              <a:rPr lang="en-US" sz="1400" b="1" dirty="0" smtClean="0">
                <a:solidFill>
                  <a:prstClr val="black"/>
                </a:solidFill>
              </a:rPr>
              <a:t>Big </a:t>
            </a:r>
            <a:r>
              <a:rPr lang="en-US" sz="1400" b="1" dirty="0">
                <a:solidFill>
                  <a:prstClr val="black"/>
                </a:solidFill>
              </a:rPr>
              <a:t>Questions</a:t>
            </a:r>
          </a:p>
          <a:p>
            <a:pPr lvl="0" algn="ctr"/>
            <a:r>
              <a:rPr lang="en-US" sz="1200" dirty="0" smtClean="0">
                <a:solidFill>
                  <a:prstClr val="black"/>
                </a:solidFill>
              </a:rPr>
              <a:t>Why are we happiest when we are united?</a:t>
            </a:r>
            <a:endParaRPr lang="en-US" sz="1200" dirty="0" smtClean="0">
              <a:solidFill>
                <a:prstClr val="black"/>
              </a:solidFill>
            </a:endParaRPr>
          </a:p>
          <a:p>
            <a:pPr lvl="0" algn="ctr"/>
            <a:endParaRPr lang="en-US" sz="1200" dirty="0">
              <a:solidFill>
                <a:prstClr val="black"/>
              </a:solidFill>
            </a:endParaRPr>
          </a:p>
        </p:txBody>
      </p:sp>
      <p:sp>
        <p:nvSpPr>
          <p:cNvPr id="27" name="TextBox 26"/>
          <p:cNvSpPr txBox="1"/>
          <p:nvPr/>
        </p:nvSpPr>
        <p:spPr>
          <a:xfrm>
            <a:off x="183545" y="1279522"/>
            <a:ext cx="3791110" cy="646331"/>
          </a:xfrm>
          <a:prstGeom prst="rect">
            <a:avLst/>
          </a:prstGeom>
          <a:noFill/>
          <a:ln w="12700">
            <a:solidFill>
              <a:schemeClr val="tx1"/>
            </a:solidFill>
          </a:ln>
        </p:spPr>
        <p:txBody>
          <a:bodyPr wrap="square" rtlCol="0">
            <a:spAutoFit/>
          </a:bodyPr>
          <a:lstStyle/>
          <a:p>
            <a:pPr algn="ctr"/>
            <a:r>
              <a:rPr lang="en-US" sz="1200" b="1" dirty="0" smtClean="0"/>
              <a:t>What I should know already </a:t>
            </a:r>
          </a:p>
          <a:p>
            <a:pPr algn="ctr"/>
            <a:r>
              <a:rPr lang="en-US" sz="1200" dirty="0" smtClean="0"/>
              <a:t>The Eucharist keeps the memory of Jesus’ sacrifice alive and present in a special way</a:t>
            </a:r>
          </a:p>
        </p:txBody>
      </p:sp>
      <p:sp>
        <p:nvSpPr>
          <p:cNvPr id="30" name="Rectangle 29"/>
          <p:cNvSpPr/>
          <p:nvPr/>
        </p:nvSpPr>
        <p:spPr>
          <a:xfrm>
            <a:off x="10013865" y="4150118"/>
            <a:ext cx="1838525" cy="1138773"/>
          </a:xfrm>
          <a:prstGeom prst="rect">
            <a:avLst/>
          </a:prstGeom>
        </p:spPr>
        <p:txBody>
          <a:bodyPr wrap="square">
            <a:spAutoFit/>
          </a:bodyPr>
          <a:lstStyle/>
          <a:p>
            <a:r>
              <a:rPr lang="en-US" sz="1400" b="1" dirty="0" smtClean="0"/>
              <a:t>Paul’s letter explaining how we are all different, but one in Jesus Christ.</a:t>
            </a:r>
          </a:p>
          <a:p>
            <a:endParaRPr lang="en-US" sz="1200" dirty="0"/>
          </a:p>
        </p:txBody>
      </p:sp>
      <p:sp>
        <p:nvSpPr>
          <p:cNvPr id="35" name="Rectangle 34"/>
          <p:cNvSpPr/>
          <p:nvPr/>
        </p:nvSpPr>
        <p:spPr>
          <a:xfrm>
            <a:off x="8047591" y="4223537"/>
            <a:ext cx="1668023" cy="1138773"/>
          </a:xfrm>
          <a:prstGeom prst="rect">
            <a:avLst/>
          </a:prstGeom>
        </p:spPr>
        <p:txBody>
          <a:bodyPr wrap="square">
            <a:spAutoFit/>
          </a:bodyPr>
          <a:lstStyle/>
          <a:p>
            <a:r>
              <a:rPr lang="en-US" sz="1400" b="1" dirty="0" smtClean="0"/>
              <a:t>Eucharist challenges Christians to live in communion.</a:t>
            </a:r>
          </a:p>
          <a:p>
            <a:endParaRPr lang="en-US" sz="1200" dirty="0"/>
          </a:p>
        </p:txBody>
      </p:sp>
      <p:sp>
        <p:nvSpPr>
          <p:cNvPr id="43" name="Rectangle 42"/>
          <p:cNvSpPr/>
          <p:nvPr/>
        </p:nvSpPr>
        <p:spPr>
          <a:xfrm>
            <a:off x="7608823" y="5592997"/>
            <a:ext cx="2055223" cy="738664"/>
          </a:xfrm>
          <a:prstGeom prst="rect">
            <a:avLst/>
          </a:prstGeom>
        </p:spPr>
        <p:txBody>
          <a:bodyPr wrap="square">
            <a:spAutoFit/>
          </a:bodyPr>
          <a:lstStyle/>
          <a:p>
            <a:pPr lvl="0"/>
            <a:r>
              <a:rPr lang="en-US" sz="1400" b="1" dirty="0" smtClean="0">
                <a:solidFill>
                  <a:prstClr val="black"/>
                </a:solidFill>
              </a:rPr>
              <a:t>The prayer for peace and unity within the Communion Rite.</a:t>
            </a:r>
            <a:endParaRPr lang="en-US" sz="1400" b="1" dirty="0">
              <a:solidFill>
                <a:prstClr val="black"/>
              </a:solidFill>
            </a:endParaRPr>
          </a:p>
        </p:txBody>
      </p:sp>
      <p:sp>
        <p:nvSpPr>
          <p:cNvPr id="44" name="Rectangle 43"/>
          <p:cNvSpPr/>
          <p:nvPr/>
        </p:nvSpPr>
        <p:spPr>
          <a:xfrm>
            <a:off x="9960936" y="5573000"/>
            <a:ext cx="2055223" cy="738664"/>
          </a:xfrm>
          <a:prstGeom prst="rect">
            <a:avLst/>
          </a:prstGeom>
        </p:spPr>
        <p:txBody>
          <a:bodyPr wrap="square">
            <a:spAutoFit/>
          </a:bodyPr>
          <a:lstStyle/>
          <a:p>
            <a:pPr lvl="0"/>
            <a:r>
              <a:rPr lang="en-US" sz="1400" b="1" dirty="0" smtClean="0">
                <a:solidFill>
                  <a:prstClr val="black"/>
                </a:solidFill>
              </a:rPr>
              <a:t>In Holy Communion we become one with Christ and one another.</a:t>
            </a:r>
            <a:endParaRPr lang="en-US" sz="1400" b="1" dirty="0">
              <a:solidFill>
                <a:prstClr val="black"/>
              </a:solidFill>
            </a:endParaRPr>
          </a:p>
        </p:txBody>
      </p:sp>
      <p:pic>
        <p:nvPicPr>
          <p:cNvPr id="2" name="Picture 1"/>
          <p:cNvPicPr>
            <a:picLocks noChangeAspect="1"/>
          </p:cNvPicPr>
          <p:nvPr/>
        </p:nvPicPr>
        <p:blipFill>
          <a:blip r:embed="rId6"/>
          <a:stretch>
            <a:fillRect/>
          </a:stretch>
        </p:blipFill>
        <p:spPr>
          <a:xfrm>
            <a:off x="4155048" y="1042883"/>
            <a:ext cx="2960731" cy="1900008"/>
          </a:xfrm>
          <a:prstGeom prst="rect">
            <a:avLst/>
          </a:prstGeom>
        </p:spPr>
      </p:pic>
      <p:pic>
        <p:nvPicPr>
          <p:cNvPr id="5" name="Picture 4"/>
          <p:cNvPicPr>
            <a:picLocks noChangeAspect="1"/>
          </p:cNvPicPr>
          <p:nvPr/>
        </p:nvPicPr>
        <p:blipFill>
          <a:blip r:embed="rId7"/>
          <a:stretch>
            <a:fillRect/>
          </a:stretch>
        </p:blipFill>
        <p:spPr>
          <a:xfrm>
            <a:off x="2270041" y="5257914"/>
            <a:ext cx="2477090" cy="1558028"/>
          </a:xfrm>
          <a:prstGeom prst="rect">
            <a:avLst/>
          </a:prstGeom>
        </p:spPr>
      </p:pic>
    </p:spTree>
    <p:extLst>
      <p:ext uri="{BB962C8B-B14F-4D97-AF65-F5344CB8AC3E}">
        <p14:creationId xmlns:p14="http://schemas.microsoft.com/office/powerpoint/2010/main" val="347109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TotalTime>
  <Words>265</Words>
  <Application>Microsoft Office PowerPoint</Application>
  <PresentationFormat>Widescreen</PresentationFormat>
  <Paragraphs>29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Tempus Sans ITC</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12031, head</dc:creator>
  <cp:lastModifiedBy>12031, head</cp:lastModifiedBy>
  <cp:revision>46</cp:revision>
  <cp:lastPrinted>2023-12-15T17:30:33Z</cp:lastPrinted>
  <dcterms:created xsi:type="dcterms:W3CDTF">2023-12-15T14:09:45Z</dcterms:created>
  <dcterms:modified xsi:type="dcterms:W3CDTF">2024-01-30T16:13:47Z</dcterms:modified>
</cp:coreProperties>
</file>