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ud 31"/>
          <p:cNvSpPr/>
          <p:nvPr/>
        </p:nvSpPr>
        <p:spPr>
          <a:xfrm>
            <a:off x="10562721" y="2249071"/>
            <a:ext cx="1481430" cy="947145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9177137" y="4089895"/>
            <a:ext cx="2968797" cy="147371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826" y="5315599"/>
            <a:ext cx="2765451" cy="14845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9702" y="236405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5 Topic 5 Eucharist</a:t>
            </a:r>
          </a:p>
          <a:p>
            <a:pPr algn="ctr"/>
            <a:r>
              <a:rPr lang="en-US" b="1" dirty="0" smtClean="0"/>
              <a:t>The Eucharist; the living memorial of Jesus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13477"/>
              </p:ext>
            </p:extLst>
          </p:nvPr>
        </p:nvGraphicFramePr>
        <p:xfrm>
          <a:off x="226159" y="2105063"/>
          <a:ext cx="4502309" cy="4526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3508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3258801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2384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Vocabulary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51672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Memorial</a:t>
                      </a:r>
                      <a:r>
                        <a:rPr lang="en-GB" sz="1100" b="1" baseline="0" dirty="0" smtClean="0"/>
                        <a:t> sacrifice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Eucharist is a memorial</a:t>
                      </a:r>
                      <a:r>
                        <a:rPr lang="en-US" sz="1100" baseline="0" dirty="0" smtClean="0"/>
                        <a:t> sacrifice, in that it makes present a past reality.  It’s a memorial of Christ’s sacrifice on the Cross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61097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Passover/ Pesach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An important Jewish</a:t>
                      </a:r>
                      <a:r>
                        <a:rPr lang="en-GB" sz="1100" baseline="0" dirty="0" smtClean="0"/>
                        <a:t> holiday that celebrates the story of the Israelites escape from slavery in Egypt.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5029"/>
                  </a:ext>
                </a:extLst>
              </a:tr>
              <a:tr h="51672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Liturgy of the Eucharist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Second part of the Eucharistic celebration where the gifts are prepared,</a:t>
                      </a:r>
                      <a:r>
                        <a:rPr lang="en-GB" sz="1100" baseline="0" dirty="0" smtClean="0"/>
                        <a:t> the Eucharistic prayer expresses thanksgiving and Communion is shared.</a:t>
                      </a:r>
                      <a:endParaRPr lang="en-GB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1194"/>
                  </a:ext>
                </a:extLst>
              </a:tr>
              <a:tr h="51672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Eucharist Prayer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 the Eucharistic</a:t>
                      </a:r>
                      <a:r>
                        <a:rPr lang="en-US" sz="1100" baseline="0" dirty="0" smtClean="0"/>
                        <a:t> Prayer the priest calls to mind the memory of Jesus’ words and actions at the Last Supper.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77316"/>
                  </a:ext>
                </a:extLst>
              </a:tr>
              <a:tr h="51672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Consecration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Consecration means ‘made holy’.  During</a:t>
                      </a:r>
                      <a:r>
                        <a:rPr lang="en-US" sz="1100" baseline="0" dirty="0" smtClean="0"/>
                        <a:t> the Liturgy of the Eucharist the holy spirit turns the host and the wine into the body and blood of Christ.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600083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Adoration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Adoration is respect, reverence, strong admiration, or love in a certain person, place, or thing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662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Acclamation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After consecration,</a:t>
                      </a:r>
                      <a:r>
                        <a:rPr lang="en-US" sz="1100" baseline="0" dirty="0" smtClean="0"/>
                        <a:t> we say the Mystery of Faith –we believe that Jesus is truly present, but we can’t fully explain or understand it.  We say one of three acclamations.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71119"/>
                  </a:ext>
                </a:extLst>
              </a:tr>
              <a:tr h="225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Other vocabulary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Memories, significant, memorial,</a:t>
                      </a:r>
                      <a:r>
                        <a:rPr lang="en-US" sz="1100" baseline="0" dirty="0" smtClean="0"/>
                        <a:t> sacrifice, genuflect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989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05753" y="4142313"/>
            <a:ext cx="1403901" cy="24929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Key Scripture</a:t>
            </a:r>
          </a:p>
          <a:p>
            <a:pPr algn="ctr"/>
            <a:r>
              <a:rPr lang="en-US" sz="1200" b="1" dirty="0" smtClean="0"/>
              <a:t>1 Corinthians 11:23-26</a:t>
            </a:r>
          </a:p>
          <a:p>
            <a:pPr algn="ctr"/>
            <a:r>
              <a:rPr lang="en-US" sz="1000" dirty="0" smtClean="0"/>
              <a:t>For I received from the Lord what I also handed on to you, that the Lord Jesus on the night he was betrayed took a loaf of bread, and when he had given thanks, he broke it and said, ‘this is my body that is for you.  Do this remembrance of me…….’</a:t>
            </a:r>
          </a:p>
        </p:txBody>
      </p:sp>
      <p:pic>
        <p:nvPicPr>
          <p:cNvPr id="20" name="Picture 19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3498" y="2910289"/>
            <a:ext cx="2535371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10071451" y="2980852"/>
            <a:ext cx="1967636" cy="131341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271726" y="3224833"/>
            <a:ext cx="1767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What remembering the Passover means to Jewish people.</a:t>
            </a:r>
          </a:p>
          <a:p>
            <a:endParaRPr lang="en-US" sz="1200" dirty="0"/>
          </a:p>
        </p:txBody>
      </p:sp>
      <p:sp>
        <p:nvSpPr>
          <p:cNvPr id="31" name="Cloud 30"/>
          <p:cNvSpPr/>
          <p:nvPr/>
        </p:nvSpPr>
        <p:spPr>
          <a:xfrm>
            <a:off x="6310925" y="4081480"/>
            <a:ext cx="1861815" cy="144474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loud 32"/>
          <p:cNvSpPr/>
          <p:nvPr/>
        </p:nvSpPr>
        <p:spPr>
          <a:xfrm>
            <a:off x="7898458" y="4210704"/>
            <a:ext cx="1652849" cy="11216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530063" y="4288605"/>
            <a:ext cx="1544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Some understanding of the words of consecration.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7730" y="5158858"/>
            <a:ext cx="2141909" cy="1633870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7836580" y="5188868"/>
            <a:ext cx="200115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868270" y="4032069"/>
            <a:ext cx="1444164" cy="67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9519549" y="4340197"/>
            <a:ext cx="246518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Last Supper, when Jesus gave his disciples his body and blood in the form of bread and wine as his memorial.</a:t>
            </a:r>
          </a:p>
          <a:p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8045438" y="4342984"/>
            <a:ext cx="1295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Eucharist is a memorial of Jesus’ sacrifice</a:t>
            </a:r>
          </a:p>
          <a:p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9772337" y="5595261"/>
            <a:ext cx="216325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Last Supper is called to mind and made present and real for Christians in the Eucharist.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6526861" y="5394555"/>
            <a:ext cx="14383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Something about  the proclamation of the mystery of faith.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8055328" y="5582609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Eucharistic Prayer II which remembers and thanks Jesus.</a:t>
            </a:r>
          </a:p>
          <a:p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26158" y="1343099"/>
            <a:ext cx="450230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The Eucharist challenges and enables living and growing in communion.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10033462" y="161626"/>
            <a:ext cx="2043614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Why </a:t>
            </a:r>
            <a:r>
              <a:rPr lang="en-US" sz="1200" dirty="0" smtClean="0">
                <a:solidFill>
                  <a:prstClr val="black"/>
                </a:solidFill>
              </a:rPr>
              <a:t>do we need memories?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How </a:t>
            </a:r>
            <a:r>
              <a:rPr lang="en-US" sz="1200" dirty="0" smtClean="0">
                <a:solidFill>
                  <a:prstClr val="black"/>
                </a:solidFill>
              </a:rPr>
              <a:t>can we keep memories alive?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703968" y="2461033"/>
            <a:ext cx="133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About sacrifice in daily life.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28" name="Picture 27" descr="C:\Users\Claire.hetherington\Downloads\The Last Supper by Housebook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05" y="1337394"/>
            <a:ext cx="2004960" cy="1858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0339" y="568311"/>
            <a:ext cx="2291998" cy="226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386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59</cp:revision>
  <cp:lastPrinted>2023-12-15T17:30:33Z</cp:lastPrinted>
  <dcterms:created xsi:type="dcterms:W3CDTF">2023-12-15T14:09:45Z</dcterms:created>
  <dcterms:modified xsi:type="dcterms:W3CDTF">2024-01-30T15:53:28Z</dcterms:modified>
</cp:coreProperties>
</file>