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30/01/2024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loud 30"/>
          <p:cNvSpPr/>
          <p:nvPr/>
        </p:nvSpPr>
        <p:spPr>
          <a:xfrm>
            <a:off x="6444507" y="4304440"/>
            <a:ext cx="1644479" cy="1552682"/>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33"/>
          <p:cNvPicPr>
            <a:picLocks noChangeAspect="1"/>
          </p:cNvPicPr>
          <p:nvPr/>
        </p:nvPicPr>
        <p:blipFill>
          <a:blip r:embed="rId2"/>
          <a:stretch>
            <a:fillRect/>
          </a:stretch>
        </p:blipFill>
        <p:spPr>
          <a:xfrm>
            <a:off x="9042890" y="1974027"/>
            <a:ext cx="1963495" cy="1357310"/>
          </a:xfrm>
          <a:prstGeom prst="rect">
            <a:avLst/>
          </a:prstGeom>
        </p:spPr>
      </p:pic>
      <p:sp>
        <p:nvSpPr>
          <p:cNvPr id="4" name="TextBox 3"/>
          <p:cNvSpPr txBox="1"/>
          <p:nvPr/>
        </p:nvSpPr>
        <p:spPr>
          <a:xfrm>
            <a:off x="2185014" y="141417"/>
            <a:ext cx="5959355" cy="646331"/>
          </a:xfrm>
          <a:prstGeom prst="rect">
            <a:avLst/>
          </a:prstGeom>
          <a:noFill/>
        </p:spPr>
        <p:txBody>
          <a:bodyPr wrap="square" rtlCol="0">
            <a:spAutoFit/>
          </a:bodyPr>
          <a:lstStyle/>
          <a:p>
            <a:pPr algn="ctr"/>
            <a:r>
              <a:rPr lang="en-US" b="1" dirty="0" smtClean="0"/>
              <a:t>Year 4 Topic 5 Eucharist</a:t>
            </a:r>
          </a:p>
          <a:p>
            <a:pPr algn="ctr"/>
            <a:r>
              <a:rPr lang="en-US" b="1" dirty="0" smtClean="0"/>
              <a:t>Living in Communion</a:t>
            </a:r>
            <a:endParaRPr lang="en-GB" b="1" dirty="0"/>
          </a:p>
        </p:txBody>
      </p:sp>
      <p:sp>
        <p:nvSpPr>
          <p:cNvPr id="14" name="TextBox 13"/>
          <p:cNvSpPr txBox="1"/>
          <p:nvPr/>
        </p:nvSpPr>
        <p:spPr>
          <a:xfrm>
            <a:off x="6964948" y="178322"/>
            <a:ext cx="2518134" cy="1077218"/>
          </a:xfrm>
          <a:prstGeom prst="rect">
            <a:avLst/>
          </a:prstGeom>
          <a:noFill/>
          <a:ln w="12700">
            <a:solidFill>
              <a:schemeClr val="tx1"/>
            </a:solidFill>
          </a:ln>
        </p:spPr>
        <p:txBody>
          <a:bodyPr wrap="square" rtlCol="0">
            <a:spAutoFit/>
          </a:bodyPr>
          <a:lstStyle/>
          <a:p>
            <a:pPr algn="ctr"/>
            <a:r>
              <a:rPr lang="en-US" sz="1200" b="1" dirty="0" smtClean="0"/>
              <a:t>Key Scripture</a:t>
            </a:r>
          </a:p>
          <a:p>
            <a:pPr algn="ctr"/>
            <a:r>
              <a:rPr lang="en-US" sz="1200" b="1" dirty="0" smtClean="0"/>
              <a:t>1 Corinthians 11:23-26</a:t>
            </a:r>
          </a:p>
          <a:p>
            <a:pPr algn="ctr"/>
            <a:r>
              <a:rPr lang="en-US" sz="1000" dirty="0" smtClean="0"/>
              <a:t>For I received from the Lord what I also handed onto you…For as often as you eat this bread and drink this cup you proclaim the Lord’s death until he come.</a:t>
            </a:r>
          </a:p>
        </p:txBody>
      </p:sp>
      <p:pic>
        <p:nvPicPr>
          <p:cNvPr id="20" name="Picture 19"/>
          <p:cNvPicPr/>
          <p:nvPr/>
        </p:nvPicPr>
        <p:blipFill>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6889319" y="2766031"/>
            <a:ext cx="2510101" cy="1200329"/>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9399420" y="2787745"/>
            <a:ext cx="2741977" cy="1735641"/>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654057" y="3109337"/>
            <a:ext cx="2431061" cy="954107"/>
          </a:xfrm>
          <a:prstGeom prst="rect">
            <a:avLst/>
          </a:prstGeom>
        </p:spPr>
        <p:txBody>
          <a:bodyPr wrap="square">
            <a:spAutoFit/>
          </a:bodyPr>
          <a:lstStyle/>
          <a:p>
            <a:r>
              <a:rPr lang="en-US" sz="1400" b="1" dirty="0" smtClean="0"/>
              <a:t>Vocabulary, signs and symbols associates with Introductory, Communion and Concluding Rites.</a:t>
            </a:r>
          </a:p>
        </p:txBody>
      </p:sp>
      <p:sp>
        <p:nvSpPr>
          <p:cNvPr id="33" name="Cloud 32"/>
          <p:cNvSpPr/>
          <p:nvPr/>
        </p:nvSpPr>
        <p:spPr>
          <a:xfrm>
            <a:off x="7673519" y="3989764"/>
            <a:ext cx="2533865"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524058" y="4137413"/>
            <a:ext cx="2593994" cy="1505275"/>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6598731" y="4630658"/>
            <a:ext cx="1417232" cy="954107"/>
          </a:xfrm>
          <a:prstGeom prst="rect">
            <a:avLst/>
          </a:prstGeom>
        </p:spPr>
        <p:txBody>
          <a:bodyPr wrap="square">
            <a:spAutoFit/>
          </a:bodyPr>
          <a:lstStyle/>
          <a:p>
            <a:pPr lvl="0"/>
            <a:r>
              <a:rPr lang="en-US" sz="1400" b="1" dirty="0" smtClean="0">
                <a:solidFill>
                  <a:prstClr val="black"/>
                </a:solidFill>
              </a:rPr>
              <a:t>How the Our Father is a challenging prayer.</a:t>
            </a:r>
            <a:endParaRPr lang="en-US" sz="1400" b="1" dirty="0">
              <a:solidFill>
                <a:prstClr val="black"/>
              </a:solidFill>
            </a:endParaRPr>
          </a:p>
        </p:txBody>
      </p:sp>
      <p:sp>
        <p:nvSpPr>
          <p:cNvPr id="3" name="TextBox 2"/>
          <p:cNvSpPr txBox="1"/>
          <p:nvPr/>
        </p:nvSpPr>
        <p:spPr>
          <a:xfrm>
            <a:off x="10098556" y="4092866"/>
            <a:ext cx="1444164" cy="672269"/>
          </a:xfrm>
          <a:prstGeom prst="rect">
            <a:avLst/>
          </a:prstGeom>
          <a:noFill/>
        </p:spPr>
        <p:txBody>
          <a:bodyPr wrap="square" rtlCol="0">
            <a:spAutoFit/>
          </a:bodyPr>
          <a:lstStyle/>
          <a:p>
            <a:endParaRPr lang="en-GB" dirty="0"/>
          </a:p>
        </p:txBody>
      </p:sp>
      <p:sp>
        <p:nvSpPr>
          <p:cNvPr id="26" name="Rectangle 25"/>
          <p:cNvSpPr/>
          <p:nvPr/>
        </p:nvSpPr>
        <p:spPr>
          <a:xfrm>
            <a:off x="9850500" y="4361578"/>
            <a:ext cx="2096710" cy="954107"/>
          </a:xfrm>
          <a:prstGeom prst="rect">
            <a:avLst/>
          </a:prstGeom>
        </p:spPr>
        <p:txBody>
          <a:bodyPr wrap="square">
            <a:spAutoFit/>
          </a:bodyPr>
          <a:lstStyle/>
          <a:p>
            <a:r>
              <a:rPr lang="en-US" sz="1400" b="1" dirty="0" smtClean="0"/>
              <a:t>How giving and receiving are expressed in the Introductory, Communion and Concluding rites.</a:t>
            </a:r>
            <a:endParaRPr lang="en-US" sz="1200" dirty="0"/>
          </a:p>
        </p:txBody>
      </p:sp>
      <p:sp>
        <p:nvSpPr>
          <p:cNvPr id="30" name="Rectangle 29"/>
          <p:cNvSpPr/>
          <p:nvPr/>
        </p:nvSpPr>
        <p:spPr>
          <a:xfrm>
            <a:off x="8144370" y="4178572"/>
            <a:ext cx="1797041" cy="1354217"/>
          </a:xfrm>
          <a:prstGeom prst="rect">
            <a:avLst/>
          </a:prstGeom>
        </p:spPr>
        <p:txBody>
          <a:bodyPr wrap="square">
            <a:spAutoFit/>
          </a:bodyPr>
          <a:lstStyle/>
          <a:p>
            <a:r>
              <a:rPr lang="en-US" sz="1400" b="1" dirty="0" smtClean="0"/>
              <a:t>Ways we think about life in the Introductory, Communion and Concluding rites</a:t>
            </a:r>
          </a:p>
          <a:p>
            <a:endParaRPr lang="en-US" sz="1200" dirty="0"/>
          </a:p>
        </p:txBody>
      </p:sp>
      <p:sp>
        <p:nvSpPr>
          <p:cNvPr id="35" name="Rectangle 34"/>
          <p:cNvSpPr/>
          <p:nvPr/>
        </p:nvSpPr>
        <p:spPr>
          <a:xfrm>
            <a:off x="9285991" y="2197910"/>
            <a:ext cx="1668023" cy="923330"/>
          </a:xfrm>
          <a:prstGeom prst="rect">
            <a:avLst/>
          </a:prstGeom>
        </p:spPr>
        <p:txBody>
          <a:bodyPr wrap="square">
            <a:spAutoFit/>
          </a:bodyPr>
          <a:lstStyle/>
          <a:p>
            <a:r>
              <a:rPr lang="en-US" sz="1400" b="1" dirty="0" smtClean="0"/>
              <a:t>The three different forms of the Penitential Act</a:t>
            </a:r>
          </a:p>
          <a:p>
            <a:endParaRPr lang="en-US" sz="1200" dirty="0"/>
          </a:p>
        </p:txBody>
      </p:sp>
      <p:sp>
        <p:nvSpPr>
          <p:cNvPr id="23" name="Cloud Callout 22"/>
          <p:cNvSpPr/>
          <p:nvPr/>
        </p:nvSpPr>
        <p:spPr>
          <a:xfrm>
            <a:off x="9524058" y="71398"/>
            <a:ext cx="2593160" cy="154759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Big Questions</a:t>
            </a:r>
          </a:p>
          <a:p>
            <a:pPr lvl="0" algn="ctr"/>
            <a:r>
              <a:rPr lang="en-US" sz="1200" dirty="0" smtClean="0">
                <a:solidFill>
                  <a:prstClr val="black"/>
                </a:solidFill>
              </a:rPr>
              <a:t>Why is it important to live in Communion</a:t>
            </a:r>
            <a:r>
              <a:rPr lang="en-US" sz="1200" dirty="0" smtClean="0">
                <a:solidFill>
                  <a:prstClr val="black"/>
                </a:solidFill>
              </a:rPr>
              <a:t>?</a:t>
            </a:r>
          </a:p>
          <a:p>
            <a:pPr lvl="0" algn="ctr"/>
            <a:r>
              <a:rPr lang="en-US" sz="1200" dirty="0" smtClean="0">
                <a:solidFill>
                  <a:prstClr val="black"/>
                </a:solidFill>
              </a:rPr>
              <a:t>Is it more important to give or receive?</a:t>
            </a:r>
            <a:endParaRPr lang="en-US" sz="1200" dirty="0">
              <a:solidFill>
                <a:prstClr val="black"/>
              </a:solidFill>
            </a:endParaRPr>
          </a:p>
        </p:txBody>
      </p:sp>
      <p:sp>
        <p:nvSpPr>
          <p:cNvPr id="24" name="TextBox 23"/>
          <p:cNvSpPr txBox="1"/>
          <p:nvPr/>
        </p:nvSpPr>
        <p:spPr>
          <a:xfrm>
            <a:off x="137438" y="1224918"/>
            <a:ext cx="3201669" cy="369332"/>
          </a:xfrm>
          <a:prstGeom prst="rect">
            <a:avLst/>
          </a:prstGeom>
          <a:noFill/>
          <a:ln w="12700">
            <a:solidFill>
              <a:schemeClr val="tx1"/>
            </a:solidFill>
          </a:ln>
        </p:spPr>
        <p:txBody>
          <a:bodyPr wrap="square" rtlCol="0">
            <a:spAutoFit/>
          </a:bodyPr>
          <a:lstStyle/>
          <a:p>
            <a:pPr algn="ctr"/>
            <a:r>
              <a:rPr lang="en-US" sz="900" b="1" dirty="0" smtClean="0"/>
              <a:t>What I should know already </a:t>
            </a:r>
          </a:p>
          <a:p>
            <a:pPr algn="ctr"/>
            <a:r>
              <a:rPr lang="en-US" sz="900" dirty="0" smtClean="0"/>
              <a:t>Listening to the Word of God and sharing in Holy Communion.</a:t>
            </a:r>
          </a:p>
        </p:txBody>
      </p:sp>
      <p:sp>
        <p:nvSpPr>
          <p:cNvPr id="25" name="Cloud 24"/>
          <p:cNvSpPr/>
          <p:nvPr/>
        </p:nvSpPr>
        <p:spPr>
          <a:xfrm>
            <a:off x="7242044" y="5236902"/>
            <a:ext cx="1641936" cy="1552682"/>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loud 28"/>
          <p:cNvSpPr/>
          <p:nvPr/>
        </p:nvSpPr>
        <p:spPr>
          <a:xfrm>
            <a:off x="8655100" y="5244750"/>
            <a:ext cx="1871637" cy="1552682"/>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Cloud 31"/>
          <p:cNvSpPr/>
          <p:nvPr/>
        </p:nvSpPr>
        <p:spPr>
          <a:xfrm>
            <a:off x="10347904" y="5319783"/>
            <a:ext cx="1706892" cy="1381154"/>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416704" y="5574982"/>
            <a:ext cx="1398329" cy="954107"/>
          </a:xfrm>
          <a:prstGeom prst="rect">
            <a:avLst/>
          </a:prstGeom>
        </p:spPr>
        <p:txBody>
          <a:bodyPr wrap="square">
            <a:spAutoFit/>
          </a:bodyPr>
          <a:lstStyle/>
          <a:p>
            <a:pPr lvl="0"/>
            <a:r>
              <a:rPr lang="en-US" sz="1400" b="1" dirty="0" smtClean="0">
                <a:solidFill>
                  <a:prstClr val="black"/>
                </a:solidFill>
              </a:rPr>
              <a:t>Ways in which we can live and grow in communion.</a:t>
            </a:r>
            <a:endParaRPr lang="en-US" sz="1400" b="1" dirty="0">
              <a:solidFill>
                <a:prstClr val="black"/>
              </a:solidFill>
            </a:endParaRPr>
          </a:p>
        </p:txBody>
      </p:sp>
      <p:sp>
        <p:nvSpPr>
          <p:cNvPr id="41" name="Rectangle 40"/>
          <p:cNvSpPr/>
          <p:nvPr/>
        </p:nvSpPr>
        <p:spPr>
          <a:xfrm>
            <a:off x="8900454" y="5574626"/>
            <a:ext cx="1593542" cy="954107"/>
          </a:xfrm>
          <a:prstGeom prst="rect">
            <a:avLst/>
          </a:prstGeom>
        </p:spPr>
        <p:txBody>
          <a:bodyPr wrap="square">
            <a:spAutoFit/>
          </a:bodyPr>
          <a:lstStyle/>
          <a:p>
            <a:pPr lvl="0"/>
            <a:r>
              <a:rPr lang="en-US" sz="1400" b="1" dirty="0" smtClean="0">
                <a:solidFill>
                  <a:prstClr val="black"/>
                </a:solidFill>
              </a:rPr>
              <a:t>The Bread and wine become the Body and Blood of Jesus</a:t>
            </a:r>
            <a:endParaRPr lang="en-US" sz="1400" b="1" dirty="0">
              <a:solidFill>
                <a:prstClr val="black"/>
              </a:solidFill>
            </a:endParaRPr>
          </a:p>
        </p:txBody>
      </p:sp>
      <p:sp>
        <p:nvSpPr>
          <p:cNvPr id="42" name="Rectangle 41"/>
          <p:cNvSpPr/>
          <p:nvPr/>
        </p:nvSpPr>
        <p:spPr>
          <a:xfrm>
            <a:off x="10581631" y="5595788"/>
            <a:ext cx="1391622" cy="954107"/>
          </a:xfrm>
          <a:prstGeom prst="rect">
            <a:avLst/>
          </a:prstGeom>
        </p:spPr>
        <p:txBody>
          <a:bodyPr wrap="square">
            <a:spAutoFit/>
          </a:bodyPr>
          <a:lstStyle/>
          <a:p>
            <a:pPr lvl="0"/>
            <a:r>
              <a:rPr lang="en-US" sz="1400" b="1" dirty="0" smtClean="0">
                <a:solidFill>
                  <a:prstClr val="black"/>
                </a:solidFill>
              </a:rPr>
              <a:t>Ways in which we can glorify the Lord in our lives</a:t>
            </a:r>
            <a:endParaRPr lang="en-US" sz="1400" b="1" dirty="0">
              <a:solidFill>
                <a:prstClr val="black"/>
              </a:solidFill>
            </a:endParaRPr>
          </a:p>
        </p:txBody>
      </p:sp>
      <p:graphicFrame>
        <p:nvGraphicFramePr>
          <p:cNvPr id="43" name="Table 42"/>
          <p:cNvGraphicFramePr>
            <a:graphicFrameLocks noGrp="1"/>
          </p:cNvGraphicFramePr>
          <p:nvPr>
            <p:extLst>
              <p:ext uri="{D42A27DB-BD31-4B8C-83A1-F6EECF244321}">
                <p14:modId xmlns:p14="http://schemas.microsoft.com/office/powerpoint/2010/main" val="1131712525"/>
              </p:ext>
            </p:extLst>
          </p:nvPr>
        </p:nvGraphicFramePr>
        <p:xfrm>
          <a:off x="146123" y="1634818"/>
          <a:ext cx="3234530" cy="5090160"/>
        </p:xfrm>
        <a:graphic>
          <a:graphicData uri="http://schemas.openxmlformats.org/drawingml/2006/table">
            <a:tbl>
              <a:tblPr firstRow="1" bandRow="1">
                <a:tableStyleId>{7DF18680-E054-41AD-8BC1-D1AEF772440D}</a:tableStyleId>
              </a:tblPr>
              <a:tblGrid>
                <a:gridCol w="964053">
                  <a:extLst>
                    <a:ext uri="{9D8B030D-6E8A-4147-A177-3AD203B41FA5}">
                      <a16:colId xmlns:a16="http://schemas.microsoft.com/office/drawing/2014/main" val="2126788288"/>
                    </a:ext>
                  </a:extLst>
                </a:gridCol>
                <a:gridCol w="2270477">
                  <a:extLst>
                    <a:ext uri="{9D8B030D-6E8A-4147-A177-3AD203B41FA5}">
                      <a16:colId xmlns:a16="http://schemas.microsoft.com/office/drawing/2014/main" val="1876933512"/>
                    </a:ext>
                  </a:extLst>
                </a:gridCol>
              </a:tblGrid>
              <a:tr h="269446">
                <a:tc gridSpan="2">
                  <a:txBody>
                    <a:bodyPr/>
                    <a:lstStyle/>
                    <a:p>
                      <a:pPr algn="ctr"/>
                      <a:r>
                        <a:rPr lang="en-US" sz="1200" dirty="0" smtClean="0"/>
                        <a:t>Key Vocabulary</a:t>
                      </a:r>
                      <a:endParaRPr lang="en-US" sz="12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1287353">
                <a:tc>
                  <a:txBody>
                    <a:bodyPr/>
                    <a:lstStyle/>
                    <a:p>
                      <a:r>
                        <a:rPr lang="en-GB" sz="1000" b="1" dirty="0" smtClean="0"/>
                        <a:t>Eucharist</a:t>
                      </a:r>
                    </a:p>
                    <a:p>
                      <a:endParaRPr lang="en-GB" sz="1000" b="1" dirty="0"/>
                    </a:p>
                  </a:txBody>
                  <a:tcPr/>
                </a:tc>
                <a:tc>
                  <a:txBody>
                    <a:bodyPr/>
                    <a:lstStyle/>
                    <a:p>
                      <a:r>
                        <a:rPr lang="en-GB" sz="1000" dirty="0" smtClean="0"/>
                        <a:t>The Eucharist or Holy Communion is</a:t>
                      </a:r>
                      <a:r>
                        <a:rPr lang="en-GB" sz="1000" baseline="0" dirty="0" smtClean="0"/>
                        <a:t> the meeting point where God gives himself to us as food.  We receive the Body of Christ and become part of his Body – the Church.  Eucharist is a Greek word that means ‘Thanksgiving’.  We give thanks to God , most of all for the gift of Jesus, his Son.</a:t>
                      </a:r>
                      <a:endParaRPr lang="en-GB" sz="1000" dirty="0"/>
                    </a:p>
                  </a:txBody>
                  <a:tcPr/>
                </a:tc>
                <a:extLst>
                  <a:ext uri="{0D108BD9-81ED-4DB2-BD59-A6C34878D82A}">
                    <a16:rowId xmlns:a16="http://schemas.microsoft.com/office/drawing/2014/main" val="2155295194"/>
                  </a:ext>
                </a:extLst>
              </a:tr>
              <a:tr h="987969">
                <a:tc>
                  <a:txBody>
                    <a:bodyPr/>
                    <a:lstStyle/>
                    <a:p>
                      <a:r>
                        <a:rPr lang="en-GB" sz="1000" b="1" dirty="0" smtClean="0"/>
                        <a:t>Penitential Act</a:t>
                      </a:r>
                      <a:endParaRPr lang="en-GB" sz="1000" b="1" dirty="0"/>
                    </a:p>
                  </a:txBody>
                  <a:tcPr/>
                </a:tc>
                <a:tc>
                  <a:txBody>
                    <a:bodyPr/>
                    <a:lstStyle/>
                    <a:p>
                      <a:r>
                        <a:rPr lang="en-US" sz="1000" dirty="0" smtClean="0"/>
                        <a:t>Part of</a:t>
                      </a:r>
                      <a:r>
                        <a:rPr lang="en-US" sz="1000" baseline="0" dirty="0" smtClean="0"/>
                        <a:t> the Introductory Rite at the beginning of Mass is the Penitential Act, where we sorry for things.  This reminds people about Christ’s love and strengthens the community because we all need mercy and forgiveness.</a:t>
                      </a:r>
                      <a:endParaRPr lang="en-GB" sz="1000" dirty="0"/>
                    </a:p>
                  </a:txBody>
                  <a:tcPr/>
                </a:tc>
                <a:extLst>
                  <a:ext uri="{0D108BD9-81ED-4DB2-BD59-A6C34878D82A}">
                    <a16:rowId xmlns:a16="http://schemas.microsoft.com/office/drawing/2014/main" val="3643835966"/>
                  </a:ext>
                </a:extLst>
              </a:tr>
              <a:tr h="838276">
                <a:tc>
                  <a:txBody>
                    <a:bodyPr/>
                    <a:lstStyle/>
                    <a:p>
                      <a:r>
                        <a:rPr lang="en-GB" sz="1000" b="1" dirty="0" smtClean="0"/>
                        <a:t>Lamb of God</a:t>
                      </a:r>
                      <a:endParaRPr lang="en-GB" sz="1000" b="1" dirty="0"/>
                    </a:p>
                  </a:txBody>
                  <a:tcPr/>
                </a:tc>
                <a:tc>
                  <a:txBody>
                    <a:bodyPr/>
                    <a:lstStyle/>
                    <a:p>
                      <a:r>
                        <a:rPr lang="en-US" sz="1000" dirty="0" smtClean="0"/>
                        <a:t>A special name for Jesus, that</a:t>
                      </a:r>
                      <a:r>
                        <a:rPr lang="en-US" sz="1000" baseline="0" dirty="0" smtClean="0"/>
                        <a:t> reminds us that Jesus sacrificed himself for us.  John the Baptist said, ‘Behold, the Lamb of God,’ when he points out Jesus to his followers.</a:t>
                      </a:r>
                      <a:endParaRPr lang="en-GB" sz="1000" dirty="0"/>
                    </a:p>
                  </a:txBody>
                  <a:tcPr/>
                </a:tc>
                <a:extLst>
                  <a:ext uri="{0D108BD9-81ED-4DB2-BD59-A6C34878D82A}">
                    <a16:rowId xmlns:a16="http://schemas.microsoft.com/office/drawing/2014/main" val="47466748"/>
                  </a:ext>
                </a:extLst>
              </a:tr>
              <a:tr h="838276">
                <a:tc>
                  <a:txBody>
                    <a:bodyPr/>
                    <a:lstStyle/>
                    <a:p>
                      <a:r>
                        <a:rPr lang="en-GB" sz="1000" b="1" dirty="0" smtClean="0"/>
                        <a:t>Communion</a:t>
                      </a:r>
                      <a:r>
                        <a:rPr lang="en-GB" sz="1000" b="1" baseline="0" dirty="0" smtClean="0"/>
                        <a:t> Rite</a:t>
                      </a:r>
                      <a:endParaRPr lang="en-GB" sz="1000" b="1" dirty="0"/>
                    </a:p>
                  </a:txBody>
                  <a:tcPr/>
                </a:tc>
                <a:tc>
                  <a:txBody>
                    <a:bodyPr/>
                    <a:lstStyle/>
                    <a:p>
                      <a:r>
                        <a:rPr lang="en-US" sz="1000" dirty="0" smtClean="0"/>
                        <a:t>The</a:t>
                      </a:r>
                      <a:r>
                        <a:rPr lang="en-US" sz="1000" baseline="0" dirty="0" smtClean="0"/>
                        <a:t> part of the Mass where prepare to receive Jesus at Holy Communion.  Its starts with everyone saying the Our Father, followed by a prayer of peace and unity and sign of peace.</a:t>
                      </a:r>
                      <a:endParaRPr lang="en-GB" sz="1000" dirty="0"/>
                    </a:p>
                  </a:txBody>
                  <a:tcPr/>
                </a:tc>
                <a:extLst>
                  <a:ext uri="{0D108BD9-81ED-4DB2-BD59-A6C34878D82A}">
                    <a16:rowId xmlns:a16="http://schemas.microsoft.com/office/drawing/2014/main" val="587849772"/>
                  </a:ext>
                </a:extLst>
              </a:tr>
              <a:tr h="389200">
                <a:tc>
                  <a:txBody>
                    <a:bodyPr/>
                    <a:lstStyle/>
                    <a:p>
                      <a:r>
                        <a:rPr lang="en-GB" sz="1000" b="1" dirty="0" smtClean="0"/>
                        <a:t>Sign of Peace</a:t>
                      </a:r>
                      <a:endParaRPr lang="en-GB" sz="1000" b="1" dirty="0"/>
                    </a:p>
                  </a:txBody>
                  <a:tcPr/>
                </a:tc>
                <a:tc>
                  <a:txBody>
                    <a:bodyPr/>
                    <a:lstStyle/>
                    <a:p>
                      <a:r>
                        <a:rPr lang="en-US" sz="1000" dirty="0" smtClean="0"/>
                        <a:t>People shake hands with each other</a:t>
                      </a:r>
                      <a:r>
                        <a:rPr lang="en-US" sz="1000" baseline="0" dirty="0" smtClean="0"/>
                        <a:t> and say ‘Peace be with you.’</a:t>
                      </a:r>
                      <a:endParaRPr lang="en-GB" sz="1000" dirty="0"/>
                    </a:p>
                  </a:txBody>
                  <a:tcPr/>
                </a:tc>
                <a:extLst>
                  <a:ext uri="{0D108BD9-81ED-4DB2-BD59-A6C34878D82A}">
                    <a16:rowId xmlns:a16="http://schemas.microsoft.com/office/drawing/2014/main" val="3091574118"/>
                  </a:ext>
                </a:extLst>
              </a:tr>
              <a:tr h="389200">
                <a:tc>
                  <a:txBody>
                    <a:bodyPr/>
                    <a:lstStyle/>
                    <a:p>
                      <a:r>
                        <a:rPr lang="en-US" sz="1000" b="1" dirty="0" smtClean="0"/>
                        <a:t>Other Vocabulary</a:t>
                      </a:r>
                      <a:endParaRPr lang="en-GB" sz="1000" b="1" dirty="0"/>
                    </a:p>
                  </a:txBody>
                  <a:tcPr/>
                </a:tc>
                <a:tc>
                  <a:txBody>
                    <a:bodyPr/>
                    <a:lstStyle/>
                    <a:p>
                      <a:r>
                        <a:rPr lang="en-US" sz="1000" dirty="0" smtClean="0"/>
                        <a:t>Community, giving, receiving</a:t>
                      </a:r>
                      <a:endParaRPr lang="en-GB" sz="1000" dirty="0"/>
                    </a:p>
                  </a:txBody>
                  <a:tcPr/>
                </a:tc>
                <a:extLst>
                  <a:ext uri="{0D108BD9-81ED-4DB2-BD59-A6C34878D82A}">
                    <a16:rowId xmlns:a16="http://schemas.microsoft.com/office/drawing/2014/main" val="2193213289"/>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257824835"/>
              </p:ext>
            </p:extLst>
          </p:nvPr>
        </p:nvGraphicFramePr>
        <p:xfrm>
          <a:off x="3514861" y="845193"/>
          <a:ext cx="2895599" cy="5364480"/>
        </p:xfrm>
        <a:graphic>
          <a:graphicData uri="http://schemas.openxmlformats.org/drawingml/2006/table">
            <a:tbl>
              <a:tblPr firstRow="1" bandRow="1">
                <a:tableStyleId>{5C22544A-7EE6-4342-B048-85BDC9FD1C3A}</a:tableStyleId>
              </a:tblPr>
              <a:tblGrid>
                <a:gridCol w="1346200">
                  <a:extLst>
                    <a:ext uri="{9D8B030D-6E8A-4147-A177-3AD203B41FA5}">
                      <a16:colId xmlns:a16="http://schemas.microsoft.com/office/drawing/2014/main" val="2496940912"/>
                    </a:ext>
                  </a:extLst>
                </a:gridCol>
                <a:gridCol w="1549399">
                  <a:extLst>
                    <a:ext uri="{9D8B030D-6E8A-4147-A177-3AD203B41FA5}">
                      <a16:colId xmlns:a16="http://schemas.microsoft.com/office/drawing/2014/main" val="2183616537"/>
                    </a:ext>
                  </a:extLst>
                </a:gridCol>
              </a:tblGrid>
              <a:tr h="185288">
                <a:tc gridSpan="2">
                  <a:txBody>
                    <a:bodyPr/>
                    <a:lstStyle/>
                    <a:p>
                      <a:pPr algn="ctr"/>
                      <a:r>
                        <a:rPr lang="en-US" sz="1200" dirty="0" smtClean="0"/>
                        <a:t>4 Parts of the Mass</a:t>
                      </a:r>
                      <a:endParaRPr lang="en-GB" sz="1200" dirty="0"/>
                    </a:p>
                  </a:txBody>
                  <a:tcPr/>
                </a:tc>
                <a:tc hMerge="1">
                  <a:txBody>
                    <a:bodyPr/>
                    <a:lstStyle/>
                    <a:p>
                      <a:endParaRPr lang="en-GB"/>
                    </a:p>
                  </a:txBody>
                  <a:tcPr/>
                </a:tc>
                <a:extLst>
                  <a:ext uri="{0D108BD9-81ED-4DB2-BD59-A6C34878D82A}">
                    <a16:rowId xmlns:a16="http://schemas.microsoft.com/office/drawing/2014/main" val="3964607167"/>
                  </a:ext>
                </a:extLst>
              </a:tr>
              <a:tr h="370840">
                <a:tc>
                  <a:txBody>
                    <a:bodyPr/>
                    <a:lstStyle/>
                    <a:p>
                      <a:r>
                        <a:rPr lang="en-US" sz="1000" b="1" dirty="0" smtClean="0"/>
                        <a:t>Introductory Rite</a:t>
                      </a:r>
                    </a:p>
                    <a:p>
                      <a:r>
                        <a:rPr lang="en-US" sz="1000" baseline="0" dirty="0" smtClean="0"/>
                        <a:t>Procession and Song, Sign of the Cross, Greeting, Penitential Act, Gloria (sometimes) and opening prayer (or collect). </a:t>
                      </a:r>
                      <a:endParaRPr lang="en-GB" sz="1000" dirty="0"/>
                    </a:p>
                  </a:txBody>
                  <a:tcPr/>
                </a:tc>
                <a:tc>
                  <a:txBody>
                    <a:bodyPr/>
                    <a:lstStyle/>
                    <a:p>
                      <a:endParaRPr lang="en-GB" sz="1200" dirty="0"/>
                    </a:p>
                  </a:txBody>
                  <a:tcPr/>
                </a:tc>
                <a:extLst>
                  <a:ext uri="{0D108BD9-81ED-4DB2-BD59-A6C34878D82A}">
                    <a16:rowId xmlns:a16="http://schemas.microsoft.com/office/drawing/2014/main" val="3737395878"/>
                  </a:ext>
                </a:extLst>
              </a:tr>
              <a:tr h="370840">
                <a:tc>
                  <a:txBody>
                    <a:bodyPr/>
                    <a:lstStyle/>
                    <a:p>
                      <a:r>
                        <a:rPr lang="en-US" sz="1000" b="1" dirty="0" smtClean="0"/>
                        <a:t>Liturgy of </a:t>
                      </a:r>
                      <a:r>
                        <a:rPr lang="en-US" sz="1000" b="1" smtClean="0"/>
                        <a:t>the Word</a:t>
                      </a:r>
                    </a:p>
                    <a:p>
                      <a:r>
                        <a:rPr lang="en-US" sz="1000" smtClean="0"/>
                        <a:t>Reading</a:t>
                      </a:r>
                      <a:r>
                        <a:rPr lang="en-US" sz="1000" baseline="0" smtClean="0"/>
                        <a:t> from the Hebrew Scriptures, Pslam</a:t>
                      </a:r>
                    </a:p>
                    <a:p>
                      <a:r>
                        <a:rPr lang="en-US" sz="1000" baseline="0" smtClean="0"/>
                        <a:t>Reading from the New Testament and Gospel</a:t>
                      </a:r>
                    </a:p>
                    <a:p>
                      <a:r>
                        <a:rPr lang="en-US" sz="1000" baseline="0" smtClean="0"/>
                        <a:t>Homily, Creed and Prayers</a:t>
                      </a:r>
                      <a:endParaRPr lang="en-GB" sz="1000" dirty="0"/>
                    </a:p>
                  </a:txBody>
                  <a:tcPr/>
                </a:tc>
                <a:tc>
                  <a:txBody>
                    <a:bodyPr/>
                    <a:lstStyle/>
                    <a:p>
                      <a:endParaRPr lang="en-GB" sz="1200" dirty="0"/>
                    </a:p>
                  </a:txBody>
                  <a:tcPr/>
                </a:tc>
                <a:extLst>
                  <a:ext uri="{0D108BD9-81ED-4DB2-BD59-A6C34878D82A}">
                    <a16:rowId xmlns:a16="http://schemas.microsoft.com/office/drawing/2014/main" val="213974896"/>
                  </a:ext>
                </a:extLst>
              </a:tr>
              <a:tr h="753534">
                <a:tc>
                  <a:txBody>
                    <a:bodyPr/>
                    <a:lstStyle/>
                    <a:p>
                      <a:r>
                        <a:rPr lang="en-US" sz="1000" b="1" dirty="0" smtClean="0"/>
                        <a:t>Liturgy of the Eucharist</a:t>
                      </a:r>
                    </a:p>
                    <a:p>
                      <a:r>
                        <a:rPr lang="en-US" sz="1000" dirty="0" smtClean="0"/>
                        <a:t>Preparation of the gifts</a:t>
                      </a:r>
                      <a:r>
                        <a:rPr lang="en-US" sz="1000" baseline="0" dirty="0" smtClean="0"/>
                        <a:t> (bread and wine)</a:t>
                      </a:r>
                    </a:p>
                    <a:p>
                      <a:r>
                        <a:rPr lang="en-US" sz="1000" baseline="0" dirty="0" smtClean="0"/>
                        <a:t>Eucharistic Prayer, Our Father, Sign of Peace, Receiving Communion</a:t>
                      </a:r>
                      <a:endParaRPr lang="en-GB" sz="1000" dirty="0"/>
                    </a:p>
                  </a:txBody>
                  <a:tcPr/>
                </a:tc>
                <a:tc>
                  <a:txBody>
                    <a:bodyPr/>
                    <a:lstStyle/>
                    <a:p>
                      <a:endParaRPr lang="en-GB" sz="1200" dirty="0"/>
                    </a:p>
                  </a:txBody>
                  <a:tcPr/>
                </a:tc>
                <a:extLst>
                  <a:ext uri="{0D108BD9-81ED-4DB2-BD59-A6C34878D82A}">
                    <a16:rowId xmlns:a16="http://schemas.microsoft.com/office/drawing/2014/main" val="2355996185"/>
                  </a:ext>
                </a:extLst>
              </a:tr>
              <a:tr h="370840">
                <a:tc>
                  <a:txBody>
                    <a:bodyPr/>
                    <a:lstStyle/>
                    <a:p>
                      <a:r>
                        <a:rPr lang="en-US" sz="1000" b="1" smtClean="0"/>
                        <a:t>Concluding Rite</a:t>
                      </a:r>
                    </a:p>
                    <a:p>
                      <a:r>
                        <a:rPr lang="en-US" sz="1000" smtClean="0"/>
                        <a:t>final blessing and the Christian</a:t>
                      </a:r>
                      <a:r>
                        <a:rPr lang="en-US" sz="1000" baseline="0" smtClean="0"/>
                        <a:t> community are sent out to live in love, friendship and communion with God and each other.</a:t>
                      </a:r>
                      <a:endParaRPr lang="en-GB" sz="1000" dirty="0"/>
                    </a:p>
                  </a:txBody>
                  <a:tcPr/>
                </a:tc>
                <a:tc>
                  <a:txBody>
                    <a:bodyPr/>
                    <a:lstStyle/>
                    <a:p>
                      <a:endParaRPr lang="en-GB" sz="1200" dirty="0"/>
                    </a:p>
                  </a:txBody>
                  <a:tcPr/>
                </a:tc>
                <a:extLst>
                  <a:ext uri="{0D108BD9-81ED-4DB2-BD59-A6C34878D82A}">
                    <a16:rowId xmlns:a16="http://schemas.microsoft.com/office/drawing/2014/main" val="2230956900"/>
                  </a:ext>
                </a:extLst>
              </a:tr>
            </a:tbl>
          </a:graphicData>
        </a:graphic>
      </p:graphicFrame>
      <p:pic>
        <p:nvPicPr>
          <p:cNvPr id="44" name="Picture 43"/>
          <p:cNvPicPr>
            <a:picLocks noChangeAspect="1"/>
          </p:cNvPicPr>
          <p:nvPr/>
        </p:nvPicPr>
        <p:blipFill>
          <a:blip r:embed="rId5"/>
          <a:stretch>
            <a:fillRect/>
          </a:stretch>
        </p:blipFill>
        <p:spPr>
          <a:xfrm>
            <a:off x="5115666" y="1268629"/>
            <a:ext cx="851429" cy="789312"/>
          </a:xfrm>
          <a:prstGeom prst="rect">
            <a:avLst/>
          </a:prstGeom>
        </p:spPr>
      </p:pic>
      <p:sp>
        <p:nvSpPr>
          <p:cNvPr id="45" name="TextBox 44"/>
          <p:cNvSpPr txBox="1"/>
          <p:nvPr/>
        </p:nvSpPr>
        <p:spPr>
          <a:xfrm>
            <a:off x="5126090" y="2122091"/>
            <a:ext cx="847590" cy="246221"/>
          </a:xfrm>
          <a:prstGeom prst="rect">
            <a:avLst/>
          </a:prstGeom>
          <a:noFill/>
        </p:spPr>
        <p:txBody>
          <a:bodyPr wrap="square" rtlCol="0">
            <a:spAutoFit/>
          </a:bodyPr>
          <a:lstStyle/>
          <a:p>
            <a:r>
              <a:rPr lang="en-US" sz="1000" b="1" dirty="0" smtClean="0"/>
              <a:t>WE GATHER</a:t>
            </a:r>
            <a:endParaRPr lang="en-GB" sz="1000" b="1" dirty="0"/>
          </a:p>
        </p:txBody>
      </p:sp>
      <p:pic>
        <p:nvPicPr>
          <p:cNvPr id="46" name="Picture 45"/>
          <p:cNvPicPr>
            <a:picLocks noChangeAspect="1"/>
          </p:cNvPicPr>
          <p:nvPr/>
        </p:nvPicPr>
        <p:blipFill>
          <a:blip r:embed="rId6"/>
          <a:stretch>
            <a:fillRect/>
          </a:stretch>
        </p:blipFill>
        <p:spPr>
          <a:xfrm>
            <a:off x="5177561" y="2548787"/>
            <a:ext cx="860195" cy="806827"/>
          </a:xfrm>
          <a:prstGeom prst="rect">
            <a:avLst/>
          </a:prstGeom>
        </p:spPr>
      </p:pic>
      <p:sp>
        <p:nvSpPr>
          <p:cNvPr id="47" name="TextBox 46"/>
          <p:cNvSpPr txBox="1"/>
          <p:nvPr/>
        </p:nvSpPr>
        <p:spPr>
          <a:xfrm>
            <a:off x="5237681" y="3412978"/>
            <a:ext cx="781839" cy="246221"/>
          </a:xfrm>
          <a:prstGeom prst="rect">
            <a:avLst/>
          </a:prstGeom>
          <a:noFill/>
        </p:spPr>
        <p:txBody>
          <a:bodyPr wrap="square" rtlCol="0">
            <a:spAutoFit/>
          </a:bodyPr>
          <a:lstStyle/>
          <a:p>
            <a:r>
              <a:rPr lang="en-US" sz="1000" b="1" dirty="0" smtClean="0"/>
              <a:t>WE LISTEN</a:t>
            </a:r>
            <a:endParaRPr lang="en-GB" sz="1000" b="1" dirty="0"/>
          </a:p>
        </p:txBody>
      </p:sp>
      <p:pic>
        <p:nvPicPr>
          <p:cNvPr id="48" name="Picture 47"/>
          <p:cNvPicPr>
            <a:picLocks noChangeAspect="1"/>
          </p:cNvPicPr>
          <p:nvPr/>
        </p:nvPicPr>
        <p:blipFill>
          <a:blip r:embed="rId7"/>
          <a:stretch>
            <a:fillRect/>
          </a:stretch>
        </p:blipFill>
        <p:spPr>
          <a:xfrm>
            <a:off x="5190703" y="3919186"/>
            <a:ext cx="901829" cy="732816"/>
          </a:xfrm>
          <a:prstGeom prst="rect">
            <a:avLst/>
          </a:prstGeom>
        </p:spPr>
      </p:pic>
      <p:sp>
        <p:nvSpPr>
          <p:cNvPr id="49" name="TextBox 48"/>
          <p:cNvSpPr txBox="1"/>
          <p:nvPr/>
        </p:nvSpPr>
        <p:spPr>
          <a:xfrm>
            <a:off x="5193866" y="4728336"/>
            <a:ext cx="879608" cy="254688"/>
          </a:xfrm>
          <a:prstGeom prst="rect">
            <a:avLst/>
          </a:prstGeom>
          <a:noFill/>
        </p:spPr>
        <p:txBody>
          <a:bodyPr wrap="square" rtlCol="0">
            <a:spAutoFit/>
          </a:bodyPr>
          <a:lstStyle/>
          <a:p>
            <a:r>
              <a:rPr lang="en-US" sz="1000" b="1" dirty="0" smtClean="0"/>
              <a:t>WE RECEIVE</a:t>
            </a:r>
            <a:endParaRPr lang="en-GB" sz="1000" b="1" dirty="0"/>
          </a:p>
        </p:txBody>
      </p:sp>
      <p:pic>
        <p:nvPicPr>
          <p:cNvPr id="50" name="Picture 49"/>
          <p:cNvPicPr>
            <a:picLocks noChangeAspect="1"/>
          </p:cNvPicPr>
          <p:nvPr/>
        </p:nvPicPr>
        <p:blipFill>
          <a:blip r:embed="rId8"/>
          <a:stretch>
            <a:fillRect/>
          </a:stretch>
        </p:blipFill>
        <p:spPr>
          <a:xfrm>
            <a:off x="5199814" y="5190810"/>
            <a:ext cx="901829" cy="702229"/>
          </a:xfrm>
          <a:prstGeom prst="rect">
            <a:avLst/>
          </a:prstGeom>
        </p:spPr>
      </p:pic>
      <p:sp>
        <p:nvSpPr>
          <p:cNvPr id="51" name="TextBox 50"/>
          <p:cNvSpPr txBox="1"/>
          <p:nvPr/>
        </p:nvSpPr>
        <p:spPr>
          <a:xfrm>
            <a:off x="5273718" y="5931534"/>
            <a:ext cx="880533" cy="254688"/>
          </a:xfrm>
          <a:prstGeom prst="rect">
            <a:avLst/>
          </a:prstGeom>
          <a:noFill/>
        </p:spPr>
        <p:txBody>
          <a:bodyPr wrap="square" rtlCol="0">
            <a:spAutoFit/>
          </a:bodyPr>
          <a:lstStyle/>
          <a:p>
            <a:r>
              <a:rPr lang="en-US" sz="1000" b="1" dirty="0" smtClean="0"/>
              <a:t>WE GO OUT</a:t>
            </a:r>
            <a:endParaRPr lang="en-GB" sz="1000" b="1" dirty="0"/>
          </a:p>
        </p:txBody>
      </p:sp>
      <p:pic>
        <p:nvPicPr>
          <p:cNvPr id="6" name="Picture 5"/>
          <p:cNvPicPr>
            <a:picLocks noChangeAspect="1"/>
          </p:cNvPicPr>
          <p:nvPr/>
        </p:nvPicPr>
        <p:blipFill>
          <a:blip r:embed="rId9"/>
          <a:stretch>
            <a:fillRect/>
          </a:stretch>
        </p:blipFill>
        <p:spPr>
          <a:xfrm>
            <a:off x="6653285" y="1539495"/>
            <a:ext cx="2040467" cy="934135"/>
          </a:xfrm>
          <a:prstGeom prst="rect">
            <a:avLst/>
          </a:prstGeom>
        </p:spPr>
      </p:pic>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505</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62</cp:revision>
  <cp:lastPrinted>2023-12-15T17:30:33Z</cp:lastPrinted>
  <dcterms:created xsi:type="dcterms:W3CDTF">2023-12-15T14:09:45Z</dcterms:created>
  <dcterms:modified xsi:type="dcterms:W3CDTF">2024-01-30T13:31:52Z</dcterms:modified>
</cp:coreProperties>
</file>