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15497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187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7649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6375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385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015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5946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511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451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378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E3091-AD0E-43FE-A3C0-9D48B7F1812A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784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5E3091-AD0E-43FE-A3C0-9D48B7F1812A}" type="datetimeFigureOut">
              <a:rPr lang="en-GB" smtClean="0"/>
              <a:t>22/12/2023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8ECF2-8C99-4621-8EEE-1169FEED0C5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3402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63583" y="1108025"/>
            <a:ext cx="2930263" cy="3460544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7571" y="4062595"/>
            <a:ext cx="2432515" cy="1627773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623498" y="124693"/>
            <a:ext cx="53180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Year 1 Topic 4 Special People</a:t>
            </a:r>
          </a:p>
          <a:p>
            <a:pPr algn="ctr"/>
            <a:r>
              <a:rPr lang="en-US" b="1" dirty="0" smtClean="0"/>
              <a:t>People in the parish family</a:t>
            </a:r>
            <a:endParaRPr lang="en-GB" b="1" dirty="0"/>
          </a:p>
        </p:txBody>
      </p:sp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675220"/>
              </p:ext>
            </p:extLst>
          </p:nvPr>
        </p:nvGraphicFramePr>
        <p:xfrm>
          <a:off x="165088" y="2200268"/>
          <a:ext cx="3822377" cy="44196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055715">
                  <a:extLst>
                    <a:ext uri="{9D8B030D-6E8A-4147-A177-3AD203B41FA5}">
                      <a16:colId xmlns:a16="http://schemas.microsoft.com/office/drawing/2014/main" val="2126788288"/>
                    </a:ext>
                  </a:extLst>
                </a:gridCol>
                <a:gridCol w="2766662">
                  <a:extLst>
                    <a:ext uri="{9D8B030D-6E8A-4147-A177-3AD203B41FA5}">
                      <a16:colId xmlns:a16="http://schemas.microsoft.com/office/drawing/2014/main" val="1876933512"/>
                    </a:ext>
                  </a:extLst>
                </a:gridCol>
              </a:tblGrid>
              <a:tr h="302965"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Key Vocabulary</a:t>
                      </a: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1854288"/>
                  </a:ext>
                </a:extLst>
              </a:tr>
              <a:tr h="298142">
                <a:tc>
                  <a:txBody>
                    <a:bodyPr/>
                    <a:lstStyle/>
                    <a:p>
                      <a:r>
                        <a:rPr lang="en-GB" sz="1200" b="1" dirty="0" err="1" smtClean="0"/>
                        <a:t>Welcomers</a:t>
                      </a:r>
                      <a:r>
                        <a:rPr lang="en-GB" sz="1200" b="1" baseline="0" dirty="0" smtClean="0"/>
                        <a:t> </a:t>
                      </a:r>
                      <a:endParaRPr lang="en-GB" sz="1200" b="1" dirty="0" smtClean="0"/>
                    </a:p>
                    <a:p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People who welcome the church family to </a:t>
                      </a:r>
                      <a:r>
                        <a:rPr lang="en-GB" sz="1200" dirty="0" smtClean="0"/>
                        <a:t>Mass</a:t>
                      </a:r>
                      <a:r>
                        <a:rPr lang="en-GB" sz="1200" dirty="0" smtClean="0"/>
                        <a:t>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5061097"/>
                  </a:ext>
                </a:extLst>
              </a:tr>
              <a:tr h="178885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Holy 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Special to God.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55029"/>
                  </a:ext>
                </a:extLst>
              </a:tr>
              <a:tr h="298142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Presentation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Mary and Joseph took Jesus to the temple when he was a baby-</a:t>
                      </a:r>
                      <a:r>
                        <a:rPr lang="en-GB" sz="1200" baseline="0" dirty="0" smtClean="0"/>
                        <a:t> as was the Jewish custom.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1220731"/>
                  </a:ext>
                </a:extLst>
              </a:tr>
              <a:tr h="536655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Church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The church is the community of all those who belong to Christ.  It comes from the Greek word </a:t>
                      </a:r>
                      <a:r>
                        <a:rPr lang="en-GB" sz="1200" dirty="0" err="1" smtClean="0"/>
                        <a:t>Kyrios</a:t>
                      </a:r>
                      <a:r>
                        <a:rPr lang="en-GB" sz="1200" dirty="0" smtClean="0"/>
                        <a:t> – belonging to the Lord.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1133003"/>
                  </a:ext>
                </a:extLst>
              </a:tr>
              <a:tr h="298142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Community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A group of people who come together to</a:t>
                      </a:r>
                      <a:r>
                        <a:rPr lang="en-GB" sz="1200" baseline="0" dirty="0" smtClean="0"/>
                        <a:t> do a special task.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871119"/>
                  </a:ext>
                </a:extLst>
              </a:tr>
              <a:tr h="178885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Temples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Places of worship</a:t>
                      </a:r>
                      <a:r>
                        <a:rPr lang="en-GB" sz="1200" baseline="0" dirty="0" smtClean="0"/>
                        <a:t> for Jewish people.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5513579"/>
                  </a:ext>
                </a:extLst>
              </a:tr>
              <a:tr h="178885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Altar</a:t>
                      </a:r>
                      <a:r>
                        <a:rPr lang="en-GB" sz="1200" b="1" baseline="0" dirty="0" smtClean="0"/>
                        <a:t> servers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People who help</a:t>
                      </a:r>
                      <a:r>
                        <a:rPr lang="en-GB" sz="1200" baseline="0" dirty="0" smtClean="0"/>
                        <a:t> the priest at </a:t>
                      </a:r>
                      <a:r>
                        <a:rPr lang="en-GB" sz="1200" baseline="0" dirty="0" smtClean="0"/>
                        <a:t>Mass</a:t>
                      </a:r>
                      <a:r>
                        <a:rPr lang="en-GB" sz="1200" baseline="0" dirty="0" smtClean="0"/>
                        <a:t>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5621708"/>
                  </a:ext>
                </a:extLst>
              </a:tr>
              <a:tr h="298142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Collectors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People who gather in donations to help the church </a:t>
                      </a:r>
                      <a:r>
                        <a:rPr lang="en-GB" sz="1200" smtClean="0"/>
                        <a:t>during </a:t>
                      </a:r>
                      <a:r>
                        <a:rPr lang="en-GB" sz="1200" smtClean="0"/>
                        <a:t>Mass</a:t>
                      </a:r>
                      <a:r>
                        <a:rPr lang="en-GB" sz="1200" dirty="0" smtClean="0"/>
                        <a:t>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3590452"/>
                  </a:ext>
                </a:extLst>
              </a:tr>
              <a:tr h="298142"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Readers</a:t>
                      </a:r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People who read the</a:t>
                      </a:r>
                      <a:r>
                        <a:rPr lang="en-GB" sz="1200" baseline="0" dirty="0" smtClean="0"/>
                        <a:t> Readings and Psalm at Mass.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1618341"/>
                  </a:ext>
                </a:extLst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7230315" y="1290391"/>
            <a:ext cx="2296910" cy="120032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Scripture </a:t>
            </a:r>
          </a:p>
          <a:p>
            <a:pPr algn="ctr"/>
            <a:r>
              <a:rPr lang="en-US" sz="1200" dirty="0" smtClean="0"/>
              <a:t>Luke 2:23-40:</a:t>
            </a:r>
          </a:p>
          <a:p>
            <a:pPr algn="ctr"/>
            <a:r>
              <a:rPr lang="en-US" sz="1200" dirty="0" smtClean="0"/>
              <a:t> Jesus is presented at the Temple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Luke 2:41-52 </a:t>
            </a:r>
          </a:p>
          <a:p>
            <a:pPr algn="ctr"/>
            <a:r>
              <a:rPr lang="en-US" sz="1200" dirty="0" smtClean="0"/>
              <a:t>I must be in my Father’s house</a:t>
            </a:r>
          </a:p>
        </p:txBody>
      </p:sp>
      <p:pic>
        <p:nvPicPr>
          <p:cNvPr id="20" name="Picture 19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Texturizer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932" y="78763"/>
            <a:ext cx="980440" cy="878205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137438" y="959092"/>
            <a:ext cx="2028305" cy="2385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000" b="1" dirty="0">
                <a:effectLst/>
                <a:latin typeface="Tempus Sans ITC" panose="04020404030D07020202" pitchFamily="82" charset="0"/>
                <a:ea typeface="Calibri" panose="020F0502020204030204" pitchFamily="34" charset="0"/>
                <a:cs typeface="Times New Roman" panose="02020603050405020304" pitchFamily="18" charset="0"/>
              </a:rPr>
              <a:t>Learn and Grow Together in Christ</a:t>
            </a: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GB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11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016298" y="2838297"/>
            <a:ext cx="2535371" cy="120032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b="1" dirty="0" smtClean="0"/>
              <a:t>Sticky Knowledge</a:t>
            </a:r>
            <a:endParaRPr lang="en-US" sz="3600" dirty="0" smtClean="0"/>
          </a:p>
        </p:txBody>
      </p:sp>
      <p:sp>
        <p:nvSpPr>
          <p:cNvPr id="22" name="Cloud 21"/>
          <p:cNvSpPr/>
          <p:nvPr/>
        </p:nvSpPr>
        <p:spPr>
          <a:xfrm>
            <a:off x="9547583" y="2817888"/>
            <a:ext cx="2390831" cy="1593669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9805174" y="3185597"/>
            <a:ext cx="187771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There are people who do special jobs at Mass when the parish family gathers.</a:t>
            </a:r>
          </a:p>
          <a:p>
            <a:endParaRPr lang="en-US" sz="1200" dirty="0"/>
          </a:p>
        </p:txBody>
      </p:sp>
      <p:sp>
        <p:nvSpPr>
          <p:cNvPr id="31" name="Cloud 30"/>
          <p:cNvSpPr/>
          <p:nvPr/>
        </p:nvSpPr>
        <p:spPr>
          <a:xfrm>
            <a:off x="5389788" y="5130941"/>
            <a:ext cx="3036858" cy="1715962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Cloud 32"/>
          <p:cNvSpPr/>
          <p:nvPr/>
        </p:nvSpPr>
        <p:spPr>
          <a:xfrm>
            <a:off x="7948042" y="4087306"/>
            <a:ext cx="2390831" cy="1593669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Cloud 36"/>
          <p:cNvSpPr/>
          <p:nvPr/>
        </p:nvSpPr>
        <p:spPr>
          <a:xfrm>
            <a:off x="9705458" y="4074899"/>
            <a:ext cx="2390831" cy="1593669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ectangle 37"/>
          <p:cNvSpPr/>
          <p:nvPr/>
        </p:nvSpPr>
        <p:spPr>
          <a:xfrm>
            <a:off x="5774152" y="5613574"/>
            <a:ext cx="205522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400" b="1" dirty="0" smtClean="0">
                <a:solidFill>
                  <a:prstClr val="black"/>
                </a:solidFill>
              </a:rPr>
              <a:t>The story of the Presentation of Jesus in the Temple.</a:t>
            </a:r>
          </a:p>
          <a:p>
            <a:pPr lvl="0"/>
            <a:endParaRPr lang="en-US" sz="1400" b="1" dirty="0">
              <a:solidFill>
                <a:prstClr val="black"/>
              </a:solidFill>
            </a:endParaRPr>
          </a:p>
        </p:txBody>
      </p:sp>
      <p:pic>
        <p:nvPicPr>
          <p:cNvPr id="39" name="Picture 3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21315" y="5209280"/>
            <a:ext cx="2432515" cy="1633870"/>
          </a:xfrm>
          <a:prstGeom prst="rect">
            <a:avLst/>
          </a:prstGeom>
        </p:spPr>
      </p:pic>
      <p:sp>
        <p:nvSpPr>
          <p:cNvPr id="41" name="Cloud 40"/>
          <p:cNvSpPr/>
          <p:nvPr/>
        </p:nvSpPr>
        <p:spPr>
          <a:xfrm>
            <a:off x="9750079" y="5180882"/>
            <a:ext cx="2390831" cy="1593669"/>
          </a:xfrm>
          <a:prstGeom prst="cloud">
            <a:avLst/>
          </a:prstGeo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bg2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Rectangle 25"/>
          <p:cNvSpPr/>
          <p:nvPr/>
        </p:nvSpPr>
        <p:spPr>
          <a:xfrm>
            <a:off x="10204345" y="4416953"/>
            <a:ext cx="1575885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Some of the ways in which these people help.</a:t>
            </a:r>
            <a:endParaRPr lang="en-US" sz="1200" dirty="0"/>
          </a:p>
        </p:txBody>
      </p:sp>
      <p:sp>
        <p:nvSpPr>
          <p:cNvPr id="30" name="Rectangle 29"/>
          <p:cNvSpPr/>
          <p:nvPr/>
        </p:nvSpPr>
        <p:spPr>
          <a:xfrm>
            <a:off x="8317095" y="4428024"/>
            <a:ext cx="156311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Jesus is the special person for the parish family</a:t>
            </a:r>
          </a:p>
          <a:p>
            <a:endParaRPr lang="en-US" sz="1200" dirty="0"/>
          </a:p>
        </p:txBody>
      </p:sp>
      <p:sp>
        <p:nvSpPr>
          <p:cNvPr id="35" name="Rectangle 34"/>
          <p:cNvSpPr/>
          <p:nvPr/>
        </p:nvSpPr>
        <p:spPr>
          <a:xfrm>
            <a:off x="6316400" y="4410068"/>
            <a:ext cx="16680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Listening to the gospel stories of Jesus at Mass.</a:t>
            </a:r>
          </a:p>
          <a:p>
            <a:endParaRPr lang="en-US" sz="1200" dirty="0"/>
          </a:p>
        </p:txBody>
      </p:sp>
      <p:sp>
        <p:nvSpPr>
          <p:cNvPr id="43" name="Rectangle 42"/>
          <p:cNvSpPr/>
          <p:nvPr/>
        </p:nvSpPr>
        <p:spPr>
          <a:xfrm>
            <a:off x="7984423" y="5697849"/>
            <a:ext cx="16680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The finding of Jesus in the Temple.</a:t>
            </a:r>
          </a:p>
          <a:p>
            <a:endParaRPr lang="en-US" sz="1200" dirty="0"/>
          </a:p>
        </p:txBody>
      </p:sp>
      <p:sp>
        <p:nvSpPr>
          <p:cNvPr id="44" name="Rectangle 43"/>
          <p:cNvSpPr/>
          <p:nvPr/>
        </p:nvSpPr>
        <p:spPr>
          <a:xfrm>
            <a:off x="10132860" y="5536152"/>
            <a:ext cx="166802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 smtClean="0"/>
              <a:t>Leaving Mass to love and serve each other.</a:t>
            </a:r>
          </a:p>
          <a:p>
            <a:endParaRPr lang="en-US" sz="1200" dirty="0"/>
          </a:p>
        </p:txBody>
      </p:sp>
      <p:sp>
        <p:nvSpPr>
          <p:cNvPr id="27" name="TextBox 26"/>
          <p:cNvSpPr txBox="1"/>
          <p:nvPr/>
        </p:nvSpPr>
        <p:spPr>
          <a:xfrm>
            <a:off x="754645" y="1325301"/>
            <a:ext cx="2299299" cy="646331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/>
              <a:t>What I should know already </a:t>
            </a:r>
          </a:p>
          <a:p>
            <a:pPr algn="ctr"/>
            <a:r>
              <a:rPr lang="en-US" sz="1200" dirty="0" smtClean="0"/>
              <a:t>God knows me and loves me</a:t>
            </a:r>
          </a:p>
          <a:p>
            <a:pPr algn="ctr"/>
            <a:r>
              <a:rPr lang="en-US" sz="1200" dirty="0" smtClean="0"/>
              <a:t>God knows my name</a:t>
            </a:r>
          </a:p>
        </p:txBody>
      </p:sp>
      <p:sp>
        <p:nvSpPr>
          <p:cNvPr id="2" name="Cloud Callout 1"/>
          <p:cNvSpPr/>
          <p:nvPr/>
        </p:nvSpPr>
        <p:spPr>
          <a:xfrm>
            <a:off x="9105084" y="161626"/>
            <a:ext cx="2971992" cy="1759539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1400" b="1" dirty="0">
                <a:solidFill>
                  <a:prstClr val="black"/>
                </a:solidFill>
              </a:rPr>
              <a:t>Big Questions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</a:rPr>
              <a:t>What makes a person special?</a:t>
            </a:r>
          </a:p>
          <a:p>
            <a:pPr lvl="0" algn="ctr"/>
            <a:r>
              <a:rPr lang="en-US" sz="1200" dirty="0">
                <a:solidFill>
                  <a:prstClr val="black"/>
                </a:solidFill>
              </a:rPr>
              <a:t>Who are the special people in our families and parish family and why?</a:t>
            </a:r>
          </a:p>
        </p:txBody>
      </p:sp>
    </p:spTree>
    <p:extLst>
      <p:ext uri="{BB962C8B-B14F-4D97-AF65-F5344CB8AC3E}">
        <p14:creationId xmlns:p14="http://schemas.microsoft.com/office/powerpoint/2010/main" val="34710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430</TotalTime>
  <Words>268</Words>
  <Application>Microsoft Office PowerPoint</Application>
  <PresentationFormat>Widescreen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Tempus Sans ITC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12031, head</dc:creator>
  <cp:lastModifiedBy>12031, head</cp:lastModifiedBy>
  <cp:revision>50</cp:revision>
  <cp:lastPrinted>2023-12-15T17:30:33Z</cp:lastPrinted>
  <dcterms:created xsi:type="dcterms:W3CDTF">2023-12-15T14:09:45Z</dcterms:created>
  <dcterms:modified xsi:type="dcterms:W3CDTF">2023-12-22T15:20:37Z</dcterms:modified>
</cp:coreProperties>
</file>