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18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7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8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091-AD0E-43FE-A3C0-9D48B7F1812A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1542" y="213954"/>
            <a:ext cx="5318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Year 1 Topic 5 Eucharist </a:t>
            </a:r>
          </a:p>
          <a:p>
            <a:pPr algn="ctr"/>
            <a:r>
              <a:rPr lang="en-US" b="1" dirty="0" smtClean="0"/>
              <a:t>Mass; Jesus’ special meal</a:t>
            </a:r>
            <a:endParaRPr lang="en-GB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0775"/>
              </p:ext>
            </p:extLst>
          </p:nvPr>
        </p:nvGraphicFramePr>
        <p:xfrm>
          <a:off x="137438" y="1750393"/>
          <a:ext cx="4583251" cy="50779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6205">
                  <a:extLst>
                    <a:ext uri="{9D8B030D-6E8A-4147-A177-3AD203B41FA5}">
                      <a16:colId xmlns:a16="http://schemas.microsoft.com/office/drawing/2014/main" val="2126788288"/>
                    </a:ext>
                  </a:extLst>
                </a:gridCol>
                <a:gridCol w="3197046">
                  <a:extLst>
                    <a:ext uri="{9D8B030D-6E8A-4147-A177-3AD203B41FA5}">
                      <a16:colId xmlns:a16="http://schemas.microsoft.com/office/drawing/2014/main" val="1876933512"/>
                    </a:ext>
                  </a:extLst>
                </a:gridCol>
              </a:tblGrid>
              <a:tr h="26994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 Vocabulary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854288"/>
                  </a:ext>
                </a:extLst>
              </a:tr>
              <a:tr h="56689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Blessing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short prayer, usually followed</a:t>
                      </a:r>
                      <a:r>
                        <a:rPr lang="en-GB" sz="1200" baseline="0" dirty="0" smtClean="0"/>
                        <a:t> with the sign of the cross asking for God’s favour on persons or objects.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55029"/>
                  </a:ext>
                </a:extLst>
              </a:tr>
              <a:tr h="56689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Last Supper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supper Jesus has with his disciples on the night before he died, during which he started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the Eucharist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220731"/>
                  </a:ext>
                </a:extLst>
              </a:tr>
              <a:tr h="56689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Mass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most important celebration for Catholics</a:t>
                      </a:r>
                      <a:r>
                        <a:rPr lang="en-US" sz="1200" baseline="0" dirty="0" smtClean="0"/>
                        <a:t> where we meet God through his word and himself in Holy Communion.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104061"/>
                  </a:ext>
                </a:extLst>
              </a:tr>
              <a:tr h="1052796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Eucharist or</a:t>
                      </a:r>
                    </a:p>
                    <a:p>
                      <a:r>
                        <a:rPr lang="en-GB" sz="1200" b="1" dirty="0" smtClean="0"/>
                        <a:t>Holy Communion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Eucharist or Holy Communion is</a:t>
                      </a:r>
                      <a:r>
                        <a:rPr lang="en-GB" sz="1200" baseline="0" dirty="0" smtClean="0"/>
                        <a:t> the meeting point where God gives himself to us as food through his Word and through himself.  We receive the Body of Christ and become part of his Body – the Church. Eucharist is a Greek word that means ‘Thanksgiving’.</a:t>
                      </a:r>
                      <a:endParaRPr lang="en-GB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33003"/>
                  </a:ext>
                </a:extLst>
              </a:tr>
              <a:tr h="404921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Offertory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Part</a:t>
                      </a:r>
                      <a:r>
                        <a:rPr lang="en-GB" sz="1200" baseline="0" dirty="0" smtClean="0"/>
                        <a:t> of the Eucharistic service when bread and wine are placed on the altar.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871119"/>
                  </a:ext>
                </a:extLst>
              </a:tr>
              <a:tr h="56689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Litany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 type of prayer in which the minister says</a:t>
                      </a:r>
                      <a:r>
                        <a:rPr lang="en-GB" sz="1200" baseline="0" dirty="0" smtClean="0"/>
                        <a:t> a series of petitions to God, or calls on the help of the saints.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13579"/>
                  </a:ext>
                </a:extLst>
              </a:tr>
              <a:tr h="56689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Other vocabulary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Family, meal, share, bread, host, wine, altar, chalice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14156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921329" y="2962650"/>
            <a:ext cx="1982230" cy="8925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Scripture </a:t>
            </a:r>
          </a:p>
          <a:p>
            <a:pPr algn="ctr"/>
            <a:r>
              <a:rPr lang="en-US" sz="1000" dirty="0" smtClean="0"/>
              <a:t>1 Corinthians 11:26</a:t>
            </a:r>
          </a:p>
          <a:p>
            <a:pPr algn="ctr"/>
            <a:r>
              <a:rPr lang="en-US" sz="1000" dirty="0" smtClean="0"/>
              <a:t>Whenever you eat this bread, and drink this cup you are proclaiming the Lord’s death until he comes.</a:t>
            </a:r>
          </a:p>
        </p:txBody>
      </p:sp>
      <p:pic>
        <p:nvPicPr>
          <p:cNvPr id="20" name="Picture 1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2" y="78763"/>
            <a:ext cx="980440" cy="8782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7438" y="959092"/>
            <a:ext cx="2028305" cy="23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Learn and Grow Together in Christ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4147" y="2636792"/>
            <a:ext cx="2535371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Sticky Knowledge</a:t>
            </a:r>
            <a:endParaRPr lang="en-US" sz="3600" dirty="0" smtClean="0"/>
          </a:p>
        </p:txBody>
      </p:sp>
      <p:sp>
        <p:nvSpPr>
          <p:cNvPr id="22" name="Cloud 21"/>
          <p:cNvSpPr/>
          <p:nvPr/>
        </p:nvSpPr>
        <p:spPr>
          <a:xfrm>
            <a:off x="9548613" y="2804578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962018" y="3279250"/>
            <a:ext cx="1877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story of the Last Supper.</a:t>
            </a:r>
          </a:p>
          <a:p>
            <a:endParaRPr lang="en-US" sz="1200" dirty="0"/>
          </a:p>
        </p:txBody>
      </p:sp>
      <p:sp>
        <p:nvSpPr>
          <p:cNvPr id="33" name="Cloud 32"/>
          <p:cNvSpPr/>
          <p:nvPr/>
        </p:nvSpPr>
        <p:spPr>
          <a:xfrm>
            <a:off x="7370547" y="3955873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loud 36"/>
          <p:cNvSpPr/>
          <p:nvPr/>
        </p:nvSpPr>
        <p:spPr>
          <a:xfrm>
            <a:off x="9314564" y="3871978"/>
            <a:ext cx="2675038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1926" y="5251047"/>
            <a:ext cx="2432515" cy="1633870"/>
          </a:xfrm>
          <a:prstGeom prst="rect">
            <a:avLst/>
          </a:prstGeom>
        </p:spPr>
      </p:pic>
      <p:sp>
        <p:nvSpPr>
          <p:cNvPr id="41" name="Cloud 40"/>
          <p:cNvSpPr/>
          <p:nvPr/>
        </p:nvSpPr>
        <p:spPr>
          <a:xfrm>
            <a:off x="9314563" y="5090101"/>
            <a:ext cx="2693450" cy="1694627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9676321" y="4234471"/>
            <a:ext cx="18295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Some parts of the Mass, the offertory and Holy Communion.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7733038" y="4343476"/>
            <a:ext cx="1563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family prayer of the Church; the Our Father.</a:t>
            </a:r>
          </a:p>
          <a:p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7646539" y="5689043"/>
            <a:ext cx="16680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How it is good to say thank you for our meals.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9732253" y="5444562"/>
            <a:ext cx="193381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How the parish family come together to celebrate and share a meal.</a:t>
            </a:r>
          </a:p>
          <a:p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43442" y="1262547"/>
            <a:ext cx="4572052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What I should know already </a:t>
            </a:r>
          </a:p>
          <a:p>
            <a:pPr algn="ctr"/>
            <a:r>
              <a:rPr lang="en-US" sz="1200" dirty="0" smtClean="0"/>
              <a:t>The joy of gathering together to celebrate at Mass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9105084" y="161626"/>
            <a:ext cx="2971992" cy="175953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Big Questions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</a:rPr>
              <a:t>What makes </a:t>
            </a:r>
            <a:r>
              <a:rPr lang="en-US" sz="1200" dirty="0" smtClean="0">
                <a:solidFill>
                  <a:prstClr val="black"/>
                </a:solidFill>
              </a:rPr>
              <a:t>some meals </a:t>
            </a:r>
            <a:r>
              <a:rPr lang="en-US" sz="1200" smtClean="0">
                <a:solidFill>
                  <a:prstClr val="black"/>
                </a:solidFill>
              </a:rPr>
              <a:t>special?</a:t>
            </a:r>
            <a:endParaRPr lang="en-US" sz="1200" dirty="0" smtClean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2886" y="5149151"/>
            <a:ext cx="1079783" cy="10797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1391" y="4037336"/>
            <a:ext cx="1088105" cy="1088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29789" y="6300463"/>
            <a:ext cx="1160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Altar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117494" y="5132295"/>
            <a:ext cx="116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Host and chalice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6456" y="1057845"/>
            <a:ext cx="3450191" cy="142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303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Tempus Sans ITC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12031, head</dc:creator>
  <cp:lastModifiedBy>12031, head</cp:lastModifiedBy>
  <cp:revision>66</cp:revision>
  <cp:lastPrinted>2023-12-15T17:30:33Z</cp:lastPrinted>
  <dcterms:created xsi:type="dcterms:W3CDTF">2023-12-15T14:09:45Z</dcterms:created>
  <dcterms:modified xsi:type="dcterms:W3CDTF">2024-01-30T13:32:42Z</dcterms:modified>
</cp:coreProperties>
</file>