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4963" autoAdjust="0"/>
  </p:normalViewPr>
  <p:slideViewPr>
    <p:cSldViewPr snapToGrid="0">
      <p:cViewPr varScale="1">
        <p:scale>
          <a:sx n="119" d="100"/>
          <a:sy n="119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9E378-71E1-41C0-BCAE-6ED2A7E69BDB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D3F29-416E-4E46-810C-80F5B9FC6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80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D3F29-416E-4E46-810C-80F5B9FC6FA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824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54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18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76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37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38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1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59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51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5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7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78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3916" y="3696732"/>
            <a:ext cx="2432515" cy="16338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09371" y="212832"/>
            <a:ext cx="6149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Year 2 Topic 5 Eucharist</a:t>
            </a:r>
          </a:p>
          <a:p>
            <a:pPr algn="ctr"/>
            <a:r>
              <a:rPr lang="en-US" b="1" dirty="0" smtClean="0"/>
              <a:t>Mass: a special time for saying thank you to God for everything, especially Jesus</a:t>
            </a:r>
            <a:endParaRPr lang="en-GB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727495"/>
              </p:ext>
            </p:extLst>
          </p:nvPr>
        </p:nvGraphicFramePr>
        <p:xfrm>
          <a:off x="264827" y="1924532"/>
          <a:ext cx="4204288" cy="31732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75426">
                  <a:extLst>
                    <a:ext uri="{9D8B030D-6E8A-4147-A177-3AD203B41FA5}">
                      <a16:colId xmlns:a16="http://schemas.microsoft.com/office/drawing/2014/main" val="2126788288"/>
                    </a:ext>
                  </a:extLst>
                </a:gridCol>
                <a:gridCol w="3128862">
                  <a:extLst>
                    <a:ext uri="{9D8B030D-6E8A-4147-A177-3AD203B41FA5}">
                      <a16:colId xmlns:a16="http://schemas.microsoft.com/office/drawing/2014/main" val="1876933512"/>
                    </a:ext>
                  </a:extLst>
                </a:gridCol>
              </a:tblGrid>
              <a:tr h="3713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 Vocabulary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854288"/>
                  </a:ext>
                </a:extLst>
              </a:tr>
              <a:tr h="539519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Thanksgiving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Being grateful for what</a:t>
                      </a:r>
                      <a:r>
                        <a:rPr lang="en-GB" sz="1100" baseline="0" dirty="0" smtClean="0"/>
                        <a:t> we have been given. The Greek word for thanksgiving is ‘Eucharist’.  Eucharist is another name for Holy Mass.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220731"/>
                  </a:ext>
                </a:extLst>
              </a:tr>
              <a:tr h="996036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Eucharist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Eucharist or Holy Communion is</a:t>
                      </a:r>
                      <a:r>
                        <a:rPr lang="en-GB" sz="1100" baseline="0" dirty="0" smtClean="0"/>
                        <a:t> the meeting point where God gives himself to us as food.  We receive the Body of Christ and become part of his Body – the Church.  Eucharist is a Greek word that means ‘Thanksgiving’.  We give thanks to God , most of all for the gift of Jesus, his Son.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295194"/>
                  </a:ext>
                </a:extLst>
              </a:tr>
              <a:tr h="539519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Eucharistic </a:t>
                      </a:r>
                    </a:p>
                    <a:p>
                      <a:r>
                        <a:rPr lang="en-GB" sz="1100" b="1" dirty="0" smtClean="0"/>
                        <a:t>Prayer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priest takes the place of Jesus and says special prayers over</a:t>
                      </a:r>
                      <a:r>
                        <a:rPr lang="en-GB" sz="1100" baseline="0" dirty="0" smtClean="0"/>
                        <a:t> the bread and wine so that they become the Body and Blood of Christ.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133003"/>
                  </a:ext>
                </a:extLst>
              </a:tr>
              <a:tr h="515916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Other Vocabulary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Thank you, thoughtful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7200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15581" y="5392019"/>
            <a:ext cx="3234754" cy="11079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Scripture</a:t>
            </a:r>
          </a:p>
          <a:p>
            <a:pPr algn="ctr"/>
            <a:r>
              <a:rPr lang="en-US" sz="1200" b="1" dirty="0" smtClean="0"/>
              <a:t>1 Corinthians 11:23-24</a:t>
            </a:r>
          </a:p>
          <a:p>
            <a:pPr algn="ctr"/>
            <a:r>
              <a:rPr lang="en-US" sz="1000" dirty="0" smtClean="0"/>
              <a:t>The Lord Jesus, on the night he was betrayed, took a piece of bread, gave thanks to God, broke it and said, ‘This is my body, which is given for you.  Do this in memory of me.’</a:t>
            </a:r>
          </a:p>
          <a:p>
            <a:pPr algn="ctr"/>
            <a:endParaRPr lang="en-US" sz="1200" dirty="0" smtClean="0"/>
          </a:p>
        </p:txBody>
      </p:sp>
      <p:pic>
        <p:nvPicPr>
          <p:cNvPr id="20" name="Picture 19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32" y="78763"/>
            <a:ext cx="980440" cy="87820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37438" y="959092"/>
            <a:ext cx="2028305" cy="23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Learn and Grow Together in Christ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24247" y="3035081"/>
            <a:ext cx="4947687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Sticky Knowledge</a:t>
            </a:r>
            <a:endParaRPr lang="en-US" sz="3600" dirty="0" smtClean="0"/>
          </a:p>
        </p:txBody>
      </p:sp>
      <p:sp>
        <p:nvSpPr>
          <p:cNvPr id="22" name="Cloud 21"/>
          <p:cNvSpPr/>
          <p:nvPr/>
        </p:nvSpPr>
        <p:spPr>
          <a:xfrm>
            <a:off x="9630602" y="2798888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153254" y="3249545"/>
            <a:ext cx="1575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The story of the Last Supper.</a:t>
            </a:r>
            <a:endParaRPr lang="en-US" sz="1200" dirty="0"/>
          </a:p>
        </p:txBody>
      </p:sp>
      <p:sp>
        <p:nvSpPr>
          <p:cNvPr id="33" name="Cloud 32"/>
          <p:cNvSpPr/>
          <p:nvPr/>
        </p:nvSpPr>
        <p:spPr>
          <a:xfrm>
            <a:off x="7915769" y="3621588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Cloud 36"/>
          <p:cNvSpPr/>
          <p:nvPr/>
        </p:nvSpPr>
        <p:spPr>
          <a:xfrm>
            <a:off x="9719176" y="3871733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2789" y="4917681"/>
            <a:ext cx="3197676" cy="1823847"/>
          </a:xfrm>
          <a:prstGeom prst="rect">
            <a:avLst/>
          </a:prstGeom>
        </p:spPr>
      </p:pic>
      <p:sp>
        <p:nvSpPr>
          <p:cNvPr id="41" name="Cloud 40"/>
          <p:cNvSpPr/>
          <p:nvPr/>
        </p:nvSpPr>
        <p:spPr>
          <a:xfrm>
            <a:off x="8713719" y="5063012"/>
            <a:ext cx="3316431" cy="169161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061353" y="4039120"/>
            <a:ext cx="1444164" cy="672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10130543" y="4421441"/>
            <a:ext cx="1575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The four parts of the Mass.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8378540" y="4067706"/>
            <a:ext cx="16478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Why the parish family gather at Mass.</a:t>
            </a:r>
          </a:p>
          <a:p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6377573" y="4159980"/>
            <a:ext cx="1668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Some of the Mass responses.</a:t>
            </a:r>
          </a:p>
          <a:p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9406702" y="5465402"/>
            <a:ext cx="227258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The parish family go out from Mass in peace and thanksgiving to love and serve God.</a:t>
            </a:r>
          </a:p>
          <a:p>
            <a:endParaRPr lang="en-US" sz="1200" dirty="0"/>
          </a:p>
        </p:txBody>
      </p:sp>
      <p:sp>
        <p:nvSpPr>
          <p:cNvPr id="23" name="Cloud Callout 22"/>
          <p:cNvSpPr/>
          <p:nvPr/>
        </p:nvSpPr>
        <p:spPr>
          <a:xfrm>
            <a:off x="9105084" y="161626"/>
            <a:ext cx="2971992" cy="175953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Big Questions</a:t>
            </a:r>
          </a:p>
          <a:p>
            <a:pPr lvl="0" algn="ctr"/>
            <a:r>
              <a:rPr lang="en-US" sz="1200" dirty="0" smtClean="0">
                <a:solidFill>
                  <a:prstClr val="black"/>
                </a:solidFill>
              </a:rPr>
              <a:t>Why should we be grateful people</a:t>
            </a:r>
            <a:r>
              <a:rPr lang="en-US" sz="1200" dirty="0" smtClean="0">
                <a:solidFill>
                  <a:prstClr val="black"/>
                </a:solidFill>
              </a:rPr>
              <a:t>?</a:t>
            </a:r>
          </a:p>
          <a:p>
            <a:pPr lvl="0" algn="ctr"/>
            <a:r>
              <a:rPr lang="en-US" sz="1200" dirty="0" smtClean="0">
                <a:solidFill>
                  <a:prstClr val="black"/>
                </a:solidFill>
              </a:rPr>
              <a:t>Why is it important to </a:t>
            </a:r>
            <a:r>
              <a:rPr lang="en-US" sz="1200" smtClean="0">
                <a:solidFill>
                  <a:prstClr val="black"/>
                </a:solidFill>
              </a:rPr>
              <a:t>say thank you?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4483" y="1383348"/>
            <a:ext cx="418883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What I should know already </a:t>
            </a:r>
          </a:p>
          <a:p>
            <a:pPr algn="ctr"/>
            <a:r>
              <a:rPr lang="en-US" sz="1200" dirty="0" smtClean="0"/>
              <a:t>Mass as Jesus’ special meal.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527239" y="5361242"/>
            <a:ext cx="226400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During the Eucharist, the bread and wine become the Body and Blood of Jesus Christ.</a:t>
            </a:r>
          </a:p>
          <a:p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3605" y="1406714"/>
            <a:ext cx="3304935" cy="161304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09553" y="5177296"/>
            <a:ext cx="1778660" cy="150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299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Tempus Sans ITC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12031, head</dc:creator>
  <cp:lastModifiedBy>12031, head</cp:lastModifiedBy>
  <cp:revision>69</cp:revision>
  <cp:lastPrinted>2023-12-15T17:30:33Z</cp:lastPrinted>
  <dcterms:created xsi:type="dcterms:W3CDTF">2023-12-15T14:09:45Z</dcterms:created>
  <dcterms:modified xsi:type="dcterms:W3CDTF">2024-01-30T10:58:23Z</dcterms:modified>
</cp:coreProperties>
</file>