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4963" autoAdjust="0"/>
  </p:normalViewPr>
  <p:slideViewPr>
    <p:cSldViewPr snapToGrid="0">
      <p:cViewPr varScale="1">
        <p:scale>
          <a:sx n="110" d="100"/>
          <a:sy n="110" d="100"/>
        </p:scale>
        <p:origin x="46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0B9E378-71E1-41C0-BCAE-6ED2A7E69BDB}" type="datetimeFigureOut">
              <a:rPr lang="en-GB" smtClean="0"/>
              <a:t>15/04/2024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ACD3F29-416E-4E46-810C-80F5B9FC6FA6}" type="slidenum">
              <a:rPr lang="en-GB" smtClean="0"/>
              <a:t>‹#›</a:t>
            </a:fld>
            <a:endParaRPr lang="en-GB"/>
          </a:p>
        </p:txBody>
      </p:sp>
    </p:spTree>
    <p:extLst>
      <p:ext uri="{BB962C8B-B14F-4D97-AF65-F5344CB8AC3E}">
        <p14:creationId xmlns:p14="http://schemas.microsoft.com/office/powerpoint/2010/main" val="272580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CD3F29-416E-4E46-810C-80F5B9FC6FA6}" type="slidenum">
              <a:rPr lang="en-GB" smtClean="0"/>
              <a:t>1</a:t>
            </a:fld>
            <a:endParaRPr lang="en-GB"/>
          </a:p>
        </p:txBody>
      </p:sp>
    </p:spTree>
    <p:extLst>
      <p:ext uri="{BB962C8B-B14F-4D97-AF65-F5344CB8AC3E}">
        <p14:creationId xmlns:p14="http://schemas.microsoft.com/office/powerpoint/2010/main" val="596824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79154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406818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9077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41637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1533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86015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5E3091-AD0E-43FE-A3C0-9D48B7F1812A}"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6059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5E3091-AD0E-43FE-A3C0-9D48B7F1812A}"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1251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E3091-AD0E-43FE-A3C0-9D48B7F1812A}"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584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8537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92078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E3091-AD0E-43FE-A3C0-9D48B7F1812A}" type="datetimeFigureOut">
              <a:rPr lang="en-GB" smtClean="0"/>
              <a:t>15/04/2024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8ECF2-8C99-4621-8EEE-1169FEED0C5C}" type="slidenum">
              <a:rPr lang="en-GB" smtClean="0"/>
              <a:t>‹#›</a:t>
            </a:fld>
            <a:endParaRPr lang="en-GB"/>
          </a:p>
        </p:txBody>
      </p:sp>
    </p:spTree>
    <p:extLst>
      <p:ext uri="{BB962C8B-B14F-4D97-AF65-F5344CB8AC3E}">
        <p14:creationId xmlns:p14="http://schemas.microsoft.com/office/powerpoint/2010/main" val="301340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Cloud 31"/>
          <p:cNvSpPr/>
          <p:nvPr/>
        </p:nvSpPr>
        <p:spPr>
          <a:xfrm>
            <a:off x="6169088" y="5422303"/>
            <a:ext cx="2258351" cy="1298384"/>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619702" y="236405"/>
            <a:ext cx="5318056" cy="646331"/>
          </a:xfrm>
          <a:prstGeom prst="rect">
            <a:avLst/>
          </a:prstGeom>
          <a:noFill/>
        </p:spPr>
        <p:txBody>
          <a:bodyPr wrap="square" rtlCol="0">
            <a:spAutoFit/>
          </a:bodyPr>
          <a:lstStyle/>
          <a:p>
            <a:pPr algn="ctr"/>
            <a:r>
              <a:rPr lang="en-US" b="1" dirty="0" smtClean="0"/>
              <a:t>Year 2 Topic 7: Spread the Word</a:t>
            </a:r>
          </a:p>
          <a:p>
            <a:pPr algn="ctr"/>
            <a:r>
              <a:rPr lang="en-US" b="1" dirty="0" smtClean="0"/>
              <a:t>Pentecost: </a:t>
            </a:r>
            <a:r>
              <a:rPr lang="en-US" b="1" dirty="0" smtClean="0"/>
              <a:t>A </a:t>
            </a:r>
            <a:r>
              <a:rPr lang="en-US" b="1" dirty="0" smtClean="0"/>
              <a:t>time to spread the Good News</a:t>
            </a:r>
            <a:endParaRPr lang="en-GB" b="1" dirty="0"/>
          </a:p>
        </p:txBody>
      </p:sp>
      <p:graphicFrame>
        <p:nvGraphicFramePr>
          <p:cNvPr id="12" name="Table 11"/>
          <p:cNvGraphicFramePr>
            <a:graphicFrameLocks noGrp="1"/>
          </p:cNvGraphicFramePr>
          <p:nvPr>
            <p:extLst>
              <p:ext uri="{D42A27DB-BD31-4B8C-83A1-F6EECF244321}">
                <p14:modId xmlns:p14="http://schemas.microsoft.com/office/powerpoint/2010/main" val="2207544362"/>
              </p:ext>
            </p:extLst>
          </p:nvPr>
        </p:nvGraphicFramePr>
        <p:xfrm>
          <a:off x="179982" y="1913897"/>
          <a:ext cx="3753100" cy="4724400"/>
        </p:xfrm>
        <a:graphic>
          <a:graphicData uri="http://schemas.openxmlformats.org/drawingml/2006/table">
            <a:tbl>
              <a:tblPr firstRow="1" bandRow="1">
                <a:tableStyleId>{7DF18680-E054-41AD-8BC1-D1AEF772440D}</a:tableStyleId>
              </a:tblPr>
              <a:tblGrid>
                <a:gridCol w="927922">
                  <a:extLst>
                    <a:ext uri="{9D8B030D-6E8A-4147-A177-3AD203B41FA5}">
                      <a16:colId xmlns:a16="http://schemas.microsoft.com/office/drawing/2014/main" val="2126788288"/>
                    </a:ext>
                  </a:extLst>
                </a:gridCol>
                <a:gridCol w="2825178">
                  <a:extLst>
                    <a:ext uri="{9D8B030D-6E8A-4147-A177-3AD203B41FA5}">
                      <a16:colId xmlns:a16="http://schemas.microsoft.com/office/drawing/2014/main" val="1876933512"/>
                    </a:ext>
                  </a:extLst>
                </a:gridCol>
              </a:tblGrid>
              <a:tr h="273988">
                <a:tc gridSpan="2">
                  <a:txBody>
                    <a:bodyPr/>
                    <a:lstStyle/>
                    <a:p>
                      <a:pPr algn="ctr"/>
                      <a:r>
                        <a:rPr lang="en-US" sz="1400" dirty="0" smtClean="0"/>
                        <a:t>Key Vocabulary</a:t>
                      </a:r>
                      <a:endParaRPr lang="en-US" sz="1400" dirty="0" smtClean="0">
                        <a:solidFill>
                          <a:schemeClr val="tx1"/>
                        </a:solidFill>
                      </a:endParaRPr>
                    </a:p>
                  </a:txBody>
                  <a:tcPr/>
                </a:tc>
                <a:tc hMerge="1">
                  <a:txBody>
                    <a:bodyPr/>
                    <a:lstStyle/>
                    <a:p>
                      <a:endParaRPr lang="en-GB" dirty="0"/>
                    </a:p>
                  </a:txBody>
                  <a:tcPr/>
                </a:tc>
                <a:extLst>
                  <a:ext uri="{0D108BD9-81ED-4DB2-BD59-A6C34878D82A}">
                    <a16:rowId xmlns:a16="http://schemas.microsoft.com/office/drawing/2014/main" val="641854288"/>
                  </a:ext>
                </a:extLst>
              </a:tr>
              <a:tr h="405969">
                <a:tc>
                  <a:txBody>
                    <a:bodyPr/>
                    <a:lstStyle/>
                    <a:p>
                      <a:r>
                        <a:rPr lang="en-GB" sz="1100" b="1" dirty="0" smtClean="0"/>
                        <a:t>Resurrection</a:t>
                      </a:r>
                      <a:endParaRPr lang="en-GB" sz="1100" b="1" dirty="0"/>
                    </a:p>
                  </a:txBody>
                  <a:tcPr/>
                </a:tc>
                <a:tc>
                  <a:txBody>
                    <a:bodyPr/>
                    <a:lstStyle/>
                    <a:p>
                      <a:r>
                        <a:rPr lang="en-GB" sz="1100" dirty="0" smtClean="0"/>
                        <a:t>Resurrection means:</a:t>
                      </a:r>
                      <a:r>
                        <a:rPr lang="en-GB" sz="1100" baseline="0" dirty="0" smtClean="0"/>
                        <a:t> someone who really died, gets new life from God.  Christians celebrate the resurrection of Jesus at Easter.</a:t>
                      </a:r>
                      <a:endParaRPr lang="en-GB" sz="1100" dirty="0"/>
                    </a:p>
                  </a:txBody>
                  <a:tcPr/>
                </a:tc>
                <a:extLst>
                  <a:ext uri="{0D108BD9-81ED-4DB2-BD59-A6C34878D82A}">
                    <a16:rowId xmlns:a16="http://schemas.microsoft.com/office/drawing/2014/main" val="2155295194"/>
                  </a:ext>
                </a:extLst>
              </a:tr>
              <a:tr h="243582">
                <a:tc>
                  <a:txBody>
                    <a:bodyPr/>
                    <a:lstStyle/>
                    <a:p>
                      <a:r>
                        <a:rPr lang="en-GB" sz="1100" b="1" dirty="0" smtClean="0"/>
                        <a:t>Ascension</a:t>
                      </a:r>
                      <a:endParaRPr lang="en-GB" sz="1100" b="1" dirty="0"/>
                    </a:p>
                  </a:txBody>
                  <a:tcPr/>
                </a:tc>
                <a:tc>
                  <a:txBody>
                    <a:bodyPr/>
                    <a:lstStyle/>
                    <a:p>
                      <a:r>
                        <a:rPr lang="en-GB" sz="1100" dirty="0" smtClean="0"/>
                        <a:t>A special holy day when Christians remember Jesus going back to his</a:t>
                      </a:r>
                      <a:r>
                        <a:rPr lang="en-GB" sz="1100" baseline="0" dirty="0" smtClean="0"/>
                        <a:t> father in heaven.</a:t>
                      </a:r>
                      <a:endParaRPr lang="en-GB" sz="1100" dirty="0"/>
                    </a:p>
                  </a:txBody>
                  <a:tcPr/>
                </a:tc>
                <a:extLst>
                  <a:ext uri="{0D108BD9-81ED-4DB2-BD59-A6C34878D82A}">
                    <a16:rowId xmlns:a16="http://schemas.microsoft.com/office/drawing/2014/main" val="3185513579"/>
                  </a:ext>
                </a:extLst>
              </a:tr>
              <a:tr h="243582">
                <a:tc>
                  <a:txBody>
                    <a:bodyPr/>
                    <a:lstStyle/>
                    <a:p>
                      <a:r>
                        <a:rPr lang="en-GB" sz="1100" b="1" dirty="0" smtClean="0"/>
                        <a:t>Pentecost</a:t>
                      </a:r>
                      <a:endParaRPr lang="en-GB" sz="1100" b="1" dirty="0"/>
                    </a:p>
                  </a:txBody>
                  <a:tcPr/>
                </a:tc>
                <a:tc>
                  <a:txBody>
                    <a:bodyPr/>
                    <a:lstStyle/>
                    <a:p>
                      <a:r>
                        <a:rPr lang="en-GB" sz="1100" dirty="0" smtClean="0"/>
                        <a:t>A special holy day when Christians remember when</a:t>
                      </a:r>
                      <a:r>
                        <a:rPr lang="en-GB" sz="1100" baseline="0" dirty="0" smtClean="0"/>
                        <a:t> Jesus sent the Holy Spirit to the Apostles.</a:t>
                      </a:r>
                      <a:endParaRPr lang="en-GB" sz="1100" dirty="0"/>
                    </a:p>
                  </a:txBody>
                  <a:tcPr/>
                </a:tc>
                <a:extLst>
                  <a:ext uri="{0D108BD9-81ED-4DB2-BD59-A6C34878D82A}">
                    <a16:rowId xmlns:a16="http://schemas.microsoft.com/office/drawing/2014/main" val="1126445342"/>
                  </a:ext>
                </a:extLst>
              </a:tr>
              <a:tr h="243582">
                <a:tc>
                  <a:txBody>
                    <a:bodyPr/>
                    <a:lstStyle/>
                    <a:p>
                      <a:r>
                        <a:rPr lang="en-GB" sz="1100" b="1" dirty="0" smtClean="0"/>
                        <a:t>Holy Spirit</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The</a:t>
                      </a:r>
                      <a:r>
                        <a:rPr lang="en-GB" sz="1100" baseline="0" dirty="0" smtClean="0"/>
                        <a:t> Holy Spirit is God, as is the father, and as is the Son.  Nobody has seen the Holy Spirit, but we can see the works of the Holy Spirit through the joy, courage and strength that he gives.</a:t>
                      </a:r>
                      <a:endParaRPr lang="en-GB" sz="1100" dirty="0" smtClean="0"/>
                    </a:p>
                  </a:txBody>
                  <a:tcPr/>
                </a:tc>
                <a:extLst>
                  <a:ext uri="{0D108BD9-81ED-4DB2-BD59-A6C34878D82A}">
                    <a16:rowId xmlns:a16="http://schemas.microsoft.com/office/drawing/2014/main" val="2092418741"/>
                  </a:ext>
                </a:extLst>
              </a:tr>
              <a:tr h="243582">
                <a:tc>
                  <a:txBody>
                    <a:bodyPr/>
                    <a:lstStyle/>
                    <a:p>
                      <a:r>
                        <a:rPr lang="en-GB" sz="1100" b="1" dirty="0" smtClean="0"/>
                        <a:t>Good News</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The news that Jesus rose from the </a:t>
                      </a:r>
                      <a:r>
                        <a:rPr lang="en-GB" sz="1100" dirty="0" smtClean="0"/>
                        <a:t>dead.</a:t>
                      </a:r>
                      <a:endParaRPr lang="en-GB" sz="1100" dirty="0" smtClean="0"/>
                    </a:p>
                  </a:txBody>
                  <a:tcPr/>
                </a:tc>
                <a:extLst>
                  <a:ext uri="{0D108BD9-81ED-4DB2-BD59-A6C34878D82A}">
                    <a16:rowId xmlns:a16="http://schemas.microsoft.com/office/drawing/2014/main" val="1183566197"/>
                  </a:ext>
                </a:extLst>
              </a:tr>
              <a:tr h="243582">
                <a:tc>
                  <a:txBody>
                    <a:bodyPr/>
                    <a:lstStyle/>
                    <a:p>
                      <a:r>
                        <a:rPr lang="en-GB" sz="1100" b="1" dirty="0" smtClean="0"/>
                        <a:t>Blessing</a:t>
                      </a:r>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A blessing is God’s favour.  You bless someone by making the sign of the cross over them.</a:t>
                      </a:r>
                      <a:r>
                        <a:rPr lang="en-GB" sz="1100" baseline="0" dirty="0" smtClean="0"/>
                        <a:t>  The Latin word for blessing is </a:t>
                      </a:r>
                      <a:r>
                        <a:rPr lang="en-GB" sz="1100" baseline="0" dirty="0" err="1" smtClean="0"/>
                        <a:t>benedicere</a:t>
                      </a:r>
                      <a:r>
                        <a:rPr lang="en-GB" sz="1100" baseline="0" dirty="0" smtClean="0"/>
                        <a:t> which means ‘to speak well of’. </a:t>
                      </a:r>
                      <a:endParaRPr lang="en-GB" sz="1100" dirty="0" smtClean="0"/>
                    </a:p>
                  </a:txBody>
                  <a:tcPr/>
                </a:tc>
                <a:extLst>
                  <a:ext uri="{0D108BD9-81ED-4DB2-BD59-A6C34878D82A}">
                    <a16:rowId xmlns:a16="http://schemas.microsoft.com/office/drawing/2014/main" val="3377731222"/>
                  </a:ext>
                </a:extLst>
              </a:tr>
              <a:tr h="243582">
                <a:tc>
                  <a:txBody>
                    <a:bodyPr/>
                    <a:lstStyle/>
                    <a:p>
                      <a:r>
                        <a:rPr lang="en-GB" sz="1100" b="1" dirty="0" smtClean="0"/>
                        <a:t>Witnesses</a:t>
                      </a:r>
                    </a:p>
                    <a:p>
                      <a:endParaRPr lang="en-GB"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People who have seen </a:t>
                      </a:r>
                      <a:r>
                        <a:rPr lang="en-GB" sz="1100" smtClean="0"/>
                        <a:t>something happen.</a:t>
                      </a:r>
                      <a:endParaRPr lang="en-GB" sz="1100" dirty="0" smtClean="0"/>
                    </a:p>
                  </a:txBody>
                  <a:tcPr/>
                </a:tc>
                <a:extLst>
                  <a:ext uri="{0D108BD9-81ED-4DB2-BD59-A6C34878D82A}">
                    <a16:rowId xmlns:a16="http://schemas.microsoft.com/office/drawing/2014/main" val="2565097695"/>
                  </a:ext>
                </a:extLst>
              </a:tr>
              <a:tr h="243582">
                <a:tc>
                  <a:txBody>
                    <a:bodyPr/>
                    <a:lstStyle/>
                    <a:p>
                      <a:r>
                        <a:rPr lang="en-US" sz="1100" b="1" dirty="0" smtClean="0"/>
                        <a:t>Other vocabulary</a:t>
                      </a:r>
                      <a:endParaRPr lang="en-GB" sz="1100" b="1" dirty="0"/>
                    </a:p>
                  </a:txBody>
                  <a:tcPr/>
                </a:tc>
                <a:tc>
                  <a:txBody>
                    <a:bodyPr/>
                    <a:lstStyle/>
                    <a:p>
                      <a:r>
                        <a:rPr lang="en-GB" sz="1100" dirty="0" smtClean="0"/>
                        <a:t>Message, promise, risen</a:t>
                      </a:r>
                      <a:endParaRPr lang="en-GB" sz="1100" dirty="0"/>
                    </a:p>
                  </a:txBody>
                  <a:tcPr/>
                </a:tc>
                <a:extLst>
                  <a:ext uri="{0D108BD9-81ED-4DB2-BD59-A6C34878D82A}">
                    <a16:rowId xmlns:a16="http://schemas.microsoft.com/office/drawing/2014/main" val="1557370544"/>
                  </a:ext>
                </a:extLst>
              </a:tr>
            </a:tbl>
          </a:graphicData>
        </a:graphic>
      </p:graphicFrame>
      <p:sp>
        <p:nvSpPr>
          <p:cNvPr id="14" name="TextBox 13"/>
          <p:cNvSpPr txBox="1"/>
          <p:nvPr/>
        </p:nvSpPr>
        <p:spPr>
          <a:xfrm>
            <a:off x="8000959" y="528902"/>
            <a:ext cx="1627545" cy="1384995"/>
          </a:xfrm>
          <a:prstGeom prst="rect">
            <a:avLst/>
          </a:prstGeom>
          <a:noFill/>
          <a:ln w="12700">
            <a:solidFill>
              <a:schemeClr val="tx1"/>
            </a:solidFill>
          </a:ln>
        </p:spPr>
        <p:txBody>
          <a:bodyPr wrap="square" rtlCol="0">
            <a:spAutoFit/>
          </a:bodyPr>
          <a:lstStyle/>
          <a:p>
            <a:pPr algn="ctr"/>
            <a:r>
              <a:rPr lang="en-US" sz="1200" b="1" dirty="0" smtClean="0"/>
              <a:t>Scripture</a:t>
            </a:r>
          </a:p>
          <a:p>
            <a:pPr algn="ctr"/>
            <a:r>
              <a:rPr lang="en-US" sz="1200" dirty="0" smtClean="0"/>
              <a:t>Acts 2:32</a:t>
            </a:r>
          </a:p>
          <a:p>
            <a:pPr algn="ctr"/>
            <a:r>
              <a:rPr lang="en-US" sz="1200" dirty="0" smtClean="0"/>
              <a:t>(Peter speaking)</a:t>
            </a:r>
          </a:p>
          <a:p>
            <a:pPr algn="ctr"/>
            <a:r>
              <a:rPr lang="en-US" sz="1200" dirty="0" smtClean="0"/>
              <a:t>God raised this very Jesus from the death and we are all witnesses to this fact.</a:t>
            </a:r>
            <a:endParaRPr lang="en-US" sz="1100" dirty="0" smtClean="0"/>
          </a:p>
        </p:txBody>
      </p:sp>
      <p:pic>
        <p:nvPicPr>
          <p:cNvPr id="20" name="Picture 19"/>
          <p:cNvPicPr/>
          <p:nvPr/>
        </p:nvPicPr>
        <p:blipFill>
          <a:blip r:embed="rId3">
            <a:extLst>
              <a:ext uri="{BEBA8EAE-BF5A-486C-A8C5-ECC9F3942E4B}">
                <a14:imgProps xmlns:a14="http://schemas.microsoft.com/office/drawing/2010/main">
                  <a14:imgLayer r:embed="rId4">
                    <a14:imgEffect>
                      <a14:artisticTexturizer/>
                    </a14:imgEffect>
                  </a14:imgLayer>
                </a14:imgProps>
              </a:ext>
              <a:ext uri="{28A0092B-C50C-407E-A947-70E740481C1C}">
                <a14:useLocalDpi xmlns:a14="http://schemas.microsoft.com/office/drawing/2010/main" val="0"/>
              </a:ext>
            </a:extLst>
          </a:blip>
          <a:srcRect/>
          <a:stretch>
            <a:fillRect/>
          </a:stretch>
        </p:blipFill>
        <p:spPr bwMode="auto">
          <a:xfrm>
            <a:off x="523932" y="78763"/>
            <a:ext cx="980440" cy="878205"/>
          </a:xfrm>
          <a:prstGeom prst="rect">
            <a:avLst/>
          </a:prstGeom>
          <a:noFill/>
          <a:ln>
            <a:noFill/>
          </a:ln>
        </p:spPr>
      </p:pic>
      <p:sp>
        <p:nvSpPr>
          <p:cNvPr id="21" name="Text Box 2"/>
          <p:cNvSpPr txBox="1">
            <a:spLocks noChangeArrowheads="1"/>
          </p:cNvSpPr>
          <p:nvPr/>
        </p:nvSpPr>
        <p:spPr bwMode="auto">
          <a:xfrm>
            <a:off x="137438" y="959092"/>
            <a:ext cx="2028305" cy="23855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000" b="1" dirty="0">
                <a:effectLst/>
                <a:latin typeface="Tempus Sans ITC" panose="04020404030D07020202" pitchFamily="82" charset="0"/>
                <a:ea typeface="Calibri" panose="020F0502020204030204" pitchFamily="34" charset="0"/>
                <a:cs typeface="Times New Roman" panose="02020603050405020304" pitchFamily="18" charset="0"/>
              </a:rPr>
              <a:t>Learn and Grow Together in Christ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p:cNvSpPr txBox="1"/>
          <p:nvPr/>
        </p:nvSpPr>
        <p:spPr>
          <a:xfrm>
            <a:off x="7360297" y="2453106"/>
            <a:ext cx="2543573" cy="1200329"/>
          </a:xfrm>
          <a:prstGeom prst="rect">
            <a:avLst/>
          </a:prstGeom>
          <a:noFill/>
          <a:ln w="12700">
            <a:noFill/>
          </a:ln>
        </p:spPr>
        <p:txBody>
          <a:bodyPr wrap="square" rtlCol="0">
            <a:spAutoFit/>
          </a:bodyPr>
          <a:lstStyle/>
          <a:p>
            <a:pPr algn="ctr"/>
            <a:r>
              <a:rPr lang="en-GB" sz="3600" b="1" dirty="0" smtClean="0"/>
              <a:t>Sticky Knowledge</a:t>
            </a:r>
            <a:endParaRPr lang="en-US" sz="3600" dirty="0" smtClean="0"/>
          </a:p>
        </p:txBody>
      </p:sp>
      <p:sp>
        <p:nvSpPr>
          <p:cNvPr id="22" name="Cloud 21"/>
          <p:cNvSpPr/>
          <p:nvPr/>
        </p:nvSpPr>
        <p:spPr>
          <a:xfrm>
            <a:off x="9588018" y="2813486"/>
            <a:ext cx="2390831" cy="1593669"/>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Cloud 32"/>
          <p:cNvSpPr/>
          <p:nvPr/>
        </p:nvSpPr>
        <p:spPr>
          <a:xfrm>
            <a:off x="7914663" y="3930149"/>
            <a:ext cx="2518438" cy="1784640"/>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Cloud 36"/>
          <p:cNvSpPr/>
          <p:nvPr/>
        </p:nvSpPr>
        <p:spPr>
          <a:xfrm>
            <a:off x="9916554" y="4126408"/>
            <a:ext cx="2048654" cy="1405944"/>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 name="Picture 38"/>
          <p:cNvPicPr>
            <a:picLocks noChangeAspect="1"/>
          </p:cNvPicPr>
          <p:nvPr/>
        </p:nvPicPr>
        <p:blipFill>
          <a:blip r:embed="rId5"/>
          <a:stretch>
            <a:fillRect/>
          </a:stretch>
        </p:blipFill>
        <p:spPr>
          <a:xfrm>
            <a:off x="8011589" y="5368522"/>
            <a:ext cx="2305654" cy="1405947"/>
          </a:xfrm>
          <a:prstGeom prst="rect">
            <a:avLst/>
          </a:prstGeom>
        </p:spPr>
      </p:pic>
      <p:sp>
        <p:nvSpPr>
          <p:cNvPr id="41" name="Cloud 40"/>
          <p:cNvSpPr/>
          <p:nvPr/>
        </p:nvSpPr>
        <p:spPr>
          <a:xfrm>
            <a:off x="9828277" y="5293001"/>
            <a:ext cx="2269005" cy="1474122"/>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061353" y="4039120"/>
            <a:ext cx="1444164" cy="672269"/>
          </a:xfrm>
          <a:prstGeom prst="rect">
            <a:avLst/>
          </a:prstGeom>
          <a:noFill/>
        </p:spPr>
        <p:txBody>
          <a:bodyPr wrap="square" rtlCol="0">
            <a:spAutoFit/>
          </a:bodyPr>
          <a:lstStyle/>
          <a:p>
            <a:endParaRPr lang="en-GB" dirty="0"/>
          </a:p>
        </p:txBody>
      </p:sp>
      <p:sp>
        <p:nvSpPr>
          <p:cNvPr id="26" name="Rectangle 25"/>
          <p:cNvSpPr/>
          <p:nvPr/>
        </p:nvSpPr>
        <p:spPr>
          <a:xfrm>
            <a:off x="9955895" y="3124924"/>
            <a:ext cx="1575885" cy="1138773"/>
          </a:xfrm>
          <a:prstGeom prst="rect">
            <a:avLst/>
          </a:prstGeom>
        </p:spPr>
        <p:txBody>
          <a:bodyPr wrap="square">
            <a:spAutoFit/>
          </a:bodyPr>
          <a:lstStyle/>
          <a:p>
            <a:pPr algn="ctr"/>
            <a:r>
              <a:rPr lang="en-US" sz="1400" b="1" dirty="0" smtClean="0"/>
              <a:t>On Easter Sunday we remember that Jesus rose from the dead</a:t>
            </a:r>
          </a:p>
          <a:p>
            <a:endParaRPr lang="en-US" sz="1200" dirty="0"/>
          </a:p>
        </p:txBody>
      </p:sp>
      <p:sp>
        <p:nvSpPr>
          <p:cNvPr id="30" name="Rectangle 29"/>
          <p:cNvSpPr/>
          <p:nvPr/>
        </p:nvSpPr>
        <p:spPr>
          <a:xfrm>
            <a:off x="8287872" y="4265918"/>
            <a:ext cx="1668023" cy="1354217"/>
          </a:xfrm>
          <a:prstGeom prst="rect">
            <a:avLst/>
          </a:prstGeom>
        </p:spPr>
        <p:txBody>
          <a:bodyPr wrap="square">
            <a:spAutoFit/>
          </a:bodyPr>
          <a:lstStyle/>
          <a:p>
            <a:pPr algn="ctr"/>
            <a:r>
              <a:rPr lang="en-US" sz="1400" b="1" dirty="0" smtClean="0"/>
              <a:t>On the Feast of the Ascension the Church celebrates Jesus return to Heaven</a:t>
            </a:r>
          </a:p>
          <a:p>
            <a:endParaRPr lang="en-US" sz="1200" dirty="0"/>
          </a:p>
        </p:txBody>
      </p:sp>
      <p:sp>
        <p:nvSpPr>
          <p:cNvPr id="43" name="Rectangle 42"/>
          <p:cNvSpPr/>
          <p:nvPr/>
        </p:nvSpPr>
        <p:spPr>
          <a:xfrm>
            <a:off x="8011589" y="5799568"/>
            <a:ext cx="2049764" cy="707886"/>
          </a:xfrm>
          <a:prstGeom prst="rect">
            <a:avLst/>
          </a:prstGeom>
        </p:spPr>
        <p:txBody>
          <a:bodyPr wrap="square">
            <a:spAutoFit/>
          </a:bodyPr>
          <a:lstStyle/>
          <a:p>
            <a:pPr algn="ctr"/>
            <a:r>
              <a:rPr lang="en-US" sz="1400" b="1" dirty="0" smtClean="0"/>
              <a:t>Jesus has promised </a:t>
            </a:r>
            <a:endParaRPr lang="en-US" sz="1400" b="1" dirty="0" smtClean="0"/>
          </a:p>
          <a:p>
            <a:pPr algn="ctr"/>
            <a:r>
              <a:rPr lang="en-US" sz="1400" b="1" dirty="0" smtClean="0"/>
              <a:t>us </a:t>
            </a:r>
            <a:r>
              <a:rPr lang="en-US" sz="1400" b="1" dirty="0" smtClean="0"/>
              <a:t>new life</a:t>
            </a:r>
          </a:p>
          <a:p>
            <a:endParaRPr lang="en-US" sz="1200" dirty="0"/>
          </a:p>
        </p:txBody>
      </p:sp>
      <p:sp>
        <p:nvSpPr>
          <p:cNvPr id="44" name="Rectangle 43"/>
          <p:cNvSpPr/>
          <p:nvPr/>
        </p:nvSpPr>
        <p:spPr>
          <a:xfrm>
            <a:off x="10074240" y="5691846"/>
            <a:ext cx="1668023" cy="923330"/>
          </a:xfrm>
          <a:prstGeom prst="rect">
            <a:avLst/>
          </a:prstGeom>
        </p:spPr>
        <p:txBody>
          <a:bodyPr wrap="square">
            <a:spAutoFit/>
          </a:bodyPr>
          <a:lstStyle/>
          <a:p>
            <a:pPr algn="ctr"/>
            <a:r>
              <a:rPr lang="en-US" sz="1400" b="1" dirty="0" smtClean="0"/>
              <a:t>Ways of spreading the Good News about Jesus</a:t>
            </a:r>
          </a:p>
          <a:p>
            <a:endParaRPr lang="en-US" sz="1200" dirty="0"/>
          </a:p>
        </p:txBody>
      </p:sp>
      <p:sp>
        <p:nvSpPr>
          <p:cNvPr id="23" name="Cloud Callout 22"/>
          <p:cNvSpPr/>
          <p:nvPr/>
        </p:nvSpPr>
        <p:spPr>
          <a:xfrm>
            <a:off x="9765544" y="161626"/>
            <a:ext cx="2311531" cy="168564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prstClr val="black"/>
                </a:solidFill>
              </a:rPr>
              <a:t>Big Questions</a:t>
            </a:r>
          </a:p>
          <a:p>
            <a:pPr lvl="0" algn="ctr"/>
            <a:r>
              <a:rPr lang="en-US" sz="1200" dirty="0" smtClean="0">
                <a:solidFill>
                  <a:prstClr val="black"/>
                </a:solidFill>
              </a:rPr>
              <a:t>Why should we spread the Good News?</a:t>
            </a:r>
            <a:endParaRPr lang="en-US" sz="1200" dirty="0">
              <a:solidFill>
                <a:prstClr val="black"/>
              </a:solidFill>
            </a:endParaRPr>
          </a:p>
        </p:txBody>
      </p:sp>
      <p:sp>
        <p:nvSpPr>
          <p:cNvPr id="27" name="TextBox 26"/>
          <p:cNvSpPr txBox="1"/>
          <p:nvPr/>
        </p:nvSpPr>
        <p:spPr>
          <a:xfrm>
            <a:off x="179981" y="1321717"/>
            <a:ext cx="3777678" cy="461665"/>
          </a:xfrm>
          <a:prstGeom prst="rect">
            <a:avLst/>
          </a:prstGeom>
          <a:noFill/>
          <a:ln w="12700">
            <a:solidFill>
              <a:schemeClr val="tx1"/>
            </a:solidFill>
          </a:ln>
        </p:spPr>
        <p:txBody>
          <a:bodyPr wrap="square" rtlCol="0">
            <a:spAutoFit/>
          </a:bodyPr>
          <a:lstStyle/>
          <a:p>
            <a:pPr algn="ctr"/>
            <a:r>
              <a:rPr lang="en-US" sz="1200" b="1" dirty="0" smtClean="0"/>
              <a:t>What I should know already </a:t>
            </a:r>
          </a:p>
          <a:p>
            <a:pPr algn="ctr"/>
            <a:r>
              <a:rPr lang="en-US" sz="1200" dirty="0" smtClean="0"/>
              <a:t>Pentecost; a holy day – the feast of the Holy Spirit</a:t>
            </a:r>
          </a:p>
        </p:txBody>
      </p:sp>
      <p:sp>
        <p:nvSpPr>
          <p:cNvPr id="35" name="Rectangle 34"/>
          <p:cNvSpPr/>
          <p:nvPr/>
        </p:nvSpPr>
        <p:spPr>
          <a:xfrm>
            <a:off x="6380215" y="5752826"/>
            <a:ext cx="1668023" cy="923330"/>
          </a:xfrm>
          <a:prstGeom prst="rect">
            <a:avLst/>
          </a:prstGeom>
        </p:spPr>
        <p:txBody>
          <a:bodyPr wrap="square">
            <a:spAutoFit/>
          </a:bodyPr>
          <a:lstStyle/>
          <a:p>
            <a:pPr algn="ctr"/>
            <a:r>
              <a:rPr lang="en-US" sz="1400" b="1" dirty="0" smtClean="0"/>
              <a:t>What happened on the first Pentecost day</a:t>
            </a:r>
          </a:p>
          <a:p>
            <a:endParaRPr lang="en-US" sz="1200" dirty="0"/>
          </a:p>
        </p:txBody>
      </p:sp>
      <p:sp>
        <p:nvSpPr>
          <p:cNvPr id="24" name="Rectangle 23"/>
          <p:cNvSpPr/>
          <p:nvPr/>
        </p:nvSpPr>
        <p:spPr>
          <a:xfrm>
            <a:off x="10133366" y="4567770"/>
            <a:ext cx="1575885" cy="523220"/>
          </a:xfrm>
          <a:prstGeom prst="rect">
            <a:avLst/>
          </a:prstGeom>
        </p:spPr>
        <p:txBody>
          <a:bodyPr wrap="square">
            <a:spAutoFit/>
          </a:bodyPr>
          <a:lstStyle/>
          <a:p>
            <a:pPr algn="ctr"/>
            <a:r>
              <a:rPr lang="en-US" sz="1400" b="1" dirty="0" smtClean="0"/>
              <a:t>Jesus’ promise of the Holy Spirit</a:t>
            </a:r>
            <a:endParaRPr lang="en-US" sz="1200" dirty="0"/>
          </a:p>
        </p:txBody>
      </p:sp>
      <p:pic>
        <p:nvPicPr>
          <p:cNvPr id="1026" name="Picture 2" descr="Pentecost: How can Latter-day Saints celebrate this important day? - LDS  Livi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2379" y="3002299"/>
            <a:ext cx="3174277" cy="2290702"/>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256,600+ Easter Religious Stock Photos, Pictures &amp; Royalty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8" descr="27,300+ Easter Sunday Stock Photos, Pictures &amp; Royalty-Free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7"/>
          <a:stretch>
            <a:fillRect/>
          </a:stretch>
        </p:blipFill>
        <p:spPr>
          <a:xfrm>
            <a:off x="4189038" y="1037285"/>
            <a:ext cx="3596425" cy="1730669"/>
          </a:xfrm>
          <a:prstGeom prst="rect">
            <a:avLst/>
          </a:prstGeom>
        </p:spPr>
      </p:pic>
    </p:spTree>
    <p:extLst>
      <p:ext uri="{BB962C8B-B14F-4D97-AF65-F5344CB8AC3E}">
        <p14:creationId xmlns:p14="http://schemas.microsoft.com/office/powerpoint/2010/main" val="347109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298</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Tempus Sans ITC</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12031, head</dc:creator>
  <cp:lastModifiedBy>12031, head</cp:lastModifiedBy>
  <cp:revision>68</cp:revision>
  <cp:lastPrinted>2023-12-15T17:30:33Z</cp:lastPrinted>
  <dcterms:created xsi:type="dcterms:W3CDTF">2023-12-15T14:09:45Z</dcterms:created>
  <dcterms:modified xsi:type="dcterms:W3CDTF">2024-04-15T10:55:10Z</dcterms:modified>
</cp:coreProperties>
</file>