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55E3091-AD0E-43FE-A3C0-9D48B7F1812A}"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3791549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5E3091-AD0E-43FE-A3C0-9D48B7F1812A}"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4068187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5E3091-AD0E-43FE-A3C0-9D48B7F1812A}"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907764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5E3091-AD0E-43FE-A3C0-9D48B7F1812A}"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2416375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55E3091-AD0E-43FE-A3C0-9D48B7F1812A}"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3153385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55E3091-AD0E-43FE-A3C0-9D48B7F1812A}" type="datetimeFigureOut">
              <a:rPr lang="en-GB" smtClean="0"/>
              <a:t>15/04/2024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1860151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55E3091-AD0E-43FE-A3C0-9D48B7F1812A}" type="datetimeFigureOut">
              <a:rPr lang="en-GB" smtClean="0"/>
              <a:t>15/04/2024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2860594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55E3091-AD0E-43FE-A3C0-9D48B7F1812A}" type="datetimeFigureOut">
              <a:rPr lang="en-GB" smtClean="0"/>
              <a:t>15/04/2024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2812511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5E3091-AD0E-43FE-A3C0-9D48B7F1812A}" type="datetimeFigureOut">
              <a:rPr lang="en-GB" smtClean="0"/>
              <a:t>15/04/2024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258451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5E3091-AD0E-43FE-A3C0-9D48B7F1812A}" type="datetimeFigureOut">
              <a:rPr lang="en-GB" smtClean="0"/>
              <a:t>15/04/2024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2885378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5E3091-AD0E-43FE-A3C0-9D48B7F1812A}" type="datetimeFigureOut">
              <a:rPr lang="en-GB" smtClean="0"/>
              <a:t>15/04/2024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1920784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5E3091-AD0E-43FE-A3C0-9D48B7F1812A}" type="datetimeFigureOut">
              <a:rPr lang="en-GB" smtClean="0"/>
              <a:t>15/04/2024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B8ECF2-8C99-4621-8EEE-1169FEED0C5C}" type="slidenum">
              <a:rPr lang="en-GB" smtClean="0"/>
              <a:t>‹#›</a:t>
            </a:fld>
            <a:endParaRPr lang="en-GB"/>
          </a:p>
        </p:txBody>
      </p:sp>
    </p:spTree>
    <p:extLst>
      <p:ext uri="{BB962C8B-B14F-4D97-AF65-F5344CB8AC3E}">
        <p14:creationId xmlns:p14="http://schemas.microsoft.com/office/powerpoint/2010/main" val="3013402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33"/>
          <p:cNvPicPr>
            <a:picLocks noChangeAspect="1"/>
          </p:cNvPicPr>
          <p:nvPr/>
        </p:nvPicPr>
        <p:blipFill>
          <a:blip r:embed="rId2"/>
          <a:stretch>
            <a:fillRect/>
          </a:stretch>
        </p:blipFill>
        <p:spPr>
          <a:xfrm>
            <a:off x="6411470" y="5181999"/>
            <a:ext cx="2268118" cy="1429349"/>
          </a:xfrm>
          <a:prstGeom prst="rect">
            <a:avLst/>
          </a:prstGeom>
        </p:spPr>
      </p:pic>
      <p:sp>
        <p:nvSpPr>
          <p:cNvPr id="4" name="TextBox 3"/>
          <p:cNvSpPr txBox="1"/>
          <p:nvPr/>
        </p:nvSpPr>
        <p:spPr>
          <a:xfrm>
            <a:off x="3074624" y="112651"/>
            <a:ext cx="4538749" cy="923330"/>
          </a:xfrm>
          <a:prstGeom prst="rect">
            <a:avLst/>
          </a:prstGeom>
          <a:noFill/>
        </p:spPr>
        <p:txBody>
          <a:bodyPr wrap="square" rtlCol="0">
            <a:spAutoFit/>
          </a:bodyPr>
          <a:lstStyle/>
          <a:p>
            <a:pPr algn="ctr"/>
            <a:r>
              <a:rPr lang="en-US" b="1" dirty="0" smtClean="0"/>
              <a:t>Year 6 </a:t>
            </a:r>
            <a:r>
              <a:rPr lang="en-US" b="1" smtClean="0"/>
              <a:t>Topic </a:t>
            </a:r>
            <a:r>
              <a:rPr lang="en-US" b="1" smtClean="0"/>
              <a:t>7: </a:t>
            </a:r>
            <a:r>
              <a:rPr lang="en-US" b="1" dirty="0" smtClean="0"/>
              <a:t>Witnesses</a:t>
            </a:r>
          </a:p>
          <a:p>
            <a:pPr algn="ctr"/>
            <a:r>
              <a:rPr lang="en-US" b="1" dirty="0" smtClean="0"/>
              <a:t>Pentecost: The Holy Spirit enables people to become witnesses</a:t>
            </a:r>
            <a:endParaRPr lang="en-GB" b="1" dirty="0"/>
          </a:p>
        </p:txBody>
      </p:sp>
      <p:graphicFrame>
        <p:nvGraphicFramePr>
          <p:cNvPr id="12" name="Table 11"/>
          <p:cNvGraphicFramePr>
            <a:graphicFrameLocks noGrp="1"/>
          </p:cNvGraphicFramePr>
          <p:nvPr>
            <p:extLst>
              <p:ext uri="{D42A27DB-BD31-4B8C-83A1-F6EECF244321}">
                <p14:modId xmlns:p14="http://schemas.microsoft.com/office/powerpoint/2010/main" val="241304958"/>
              </p:ext>
            </p:extLst>
          </p:nvPr>
        </p:nvGraphicFramePr>
        <p:xfrm>
          <a:off x="180286" y="2068938"/>
          <a:ext cx="3149978" cy="4656915"/>
        </p:xfrm>
        <a:graphic>
          <a:graphicData uri="http://schemas.openxmlformats.org/drawingml/2006/table">
            <a:tbl>
              <a:tblPr firstRow="1" bandRow="1">
                <a:tableStyleId>{7DF18680-E054-41AD-8BC1-D1AEF772440D}</a:tableStyleId>
              </a:tblPr>
              <a:tblGrid>
                <a:gridCol w="997611">
                  <a:extLst>
                    <a:ext uri="{9D8B030D-6E8A-4147-A177-3AD203B41FA5}">
                      <a16:colId xmlns:a16="http://schemas.microsoft.com/office/drawing/2014/main" val="2126788288"/>
                    </a:ext>
                  </a:extLst>
                </a:gridCol>
                <a:gridCol w="2152367">
                  <a:extLst>
                    <a:ext uri="{9D8B030D-6E8A-4147-A177-3AD203B41FA5}">
                      <a16:colId xmlns:a16="http://schemas.microsoft.com/office/drawing/2014/main" val="1876933512"/>
                    </a:ext>
                  </a:extLst>
                </a:gridCol>
              </a:tblGrid>
              <a:tr h="318788">
                <a:tc gridSpan="2">
                  <a:txBody>
                    <a:bodyPr/>
                    <a:lstStyle/>
                    <a:p>
                      <a:pPr algn="ctr"/>
                      <a:r>
                        <a:rPr lang="en-US" sz="1400" dirty="0" smtClean="0"/>
                        <a:t>Key Vocabulary</a:t>
                      </a:r>
                      <a:endParaRPr lang="en-US" sz="1400" dirty="0" smtClean="0">
                        <a:solidFill>
                          <a:schemeClr val="tx1"/>
                        </a:solidFill>
                      </a:endParaRPr>
                    </a:p>
                  </a:txBody>
                  <a:tcPr/>
                </a:tc>
                <a:tc hMerge="1">
                  <a:txBody>
                    <a:bodyPr/>
                    <a:lstStyle/>
                    <a:p>
                      <a:endParaRPr lang="en-GB" dirty="0"/>
                    </a:p>
                  </a:txBody>
                  <a:tcPr/>
                </a:tc>
                <a:extLst>
                  <a:ext uri="{0D108BD9-81ED-4DB2-BD59-A6C34878D82A}">
                    <a16:rowId xmlns:a16="http://schemas.microsoft.com/office/drawing/2014/main" val="641854288"/>
                  </a:ext>
                </a:extLst>
              </a:tr>
              <a:tr h="267964">
                <a:tc>
                  <a:txBody>
                    <a:bodyPr/>
                    <a:lstStyle/>
                    <a:p>
                      <a:r>
                        <a:rPr lang="en-GB" sz="1200" b="1" dirty="0" smtClean="0"/>
                        <a:t>Holy Spirit</a:t>
                      </a:r>
                      <a:endParaRPr lang="en-GB"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The</a:t>
                      </a:r>
                      <a:r>
                        <a:rPr lang="en-GB" sz="1200" baseline="0" dirty="0" smtClean="0"/>
                        <a:t> Holy Spirit is God, as is the father, and as is the Son.  Nobody has seen the Holy Spirit, but we can see the works of the Holy Spirit through the joy, courage and strength that he gives.</a:t>
                      </a:r>
                      <a:endParaRPr lang="en-GB" sz="1200" dirty="0" smtClean="0"/>
                    </a:p>
                  </a:txBody>
                  <a:tcPr/>
                </a:tc>
                <a:extLst>
                  <a:ext uri="{0D108BD9-81ED-4DB2-BD59-A6C34878D82A}">
                    <a16:rowId xmlns:a16="http://schemas.microsoft.com/office/drawing/2014/main" val="1191133003"/>
                  </a:ext>
                </a:extLst>
              </a:tr>
              <a:tr h="267964">
                <a:tc>
                  <a:txBody>
                    <a:bodyPr/>
                    <a:lstStyle/>
                    <a:p>
                      <a:r>
                        <a:rPr lang="en-GB" sz="1200" b="1" dirty="0" smtClean="0"/>
                        <a:t>Witnesses</a:t>
                      </a:r>
                      <a:endParaRPr lang="en-GB"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A person who has</a:t>
                      </a:r>
                      <a:r>
                        <a:rPr lang="en-GB" sz="1200" baseline="0" dirty="0" smtClean="0"/>
                        <a:t> seen an event.</a:t>
                      </a:r>
                      <a:endParaRPr lang="en-GB" sz="1200" dirty="0" smtClean="0"/>
                    </a:p>
                  </a:txBody>
                  <a:tcPr/>
                </a:tc>
                <a:extLst>
                  <a:ext uri="{0D108BD9-81ED-4DB2-BD59-A6C34878D82A}">
                    <a16:rowId xmlns:a16="http://schemas.microsoft.com/office/drawing/2014/main" val="1359404805"/>
                  </a:ext>
                </a:extLst>
              </a:tr>
              <a:tr h="344525">
                <a:tc>
                  <a:txBody>
                    <a:bodyPr/>
                    <a:lstStyle/>
                    <a:p>
                      <a:r>
                        <a:rPr lang="en-GB" sz="1200" b="1" dirty="0" smtClean="0"/>
                        <a:t>Martyrs</a:t>
                      </a:r>
                      <a:endParaRPr lang="en-GB"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Someone in the Christian</a:t>
                      </a:r>
                      <a:r>
                        <a:rPr lang="en-GB" sz="1200" baseline="0" dirty="0" smtClean="0"/>
                        <a:t> faith who has died for their belief.</a:t>
                      </a:r>
                      <a:endParaRPr lang="en-GB" sz="1200" dirty="0" smtClean="0"/>
                    </a:p>
                  </a:txBody>
                  <a:tcPr/>
                </a:tc>
                <a:extLst>
                  <a:ext uri="{0D108BD9-81ED-4DB2-BD59-A6C34878D82A}">
                    <a16:rowId xmlns:a16="http://schemas.microsoft.com/office/drawing/2014/main" val="2611871119"/>
                  </a:ext>
                </a:extLst>
              </a:tr>
              <a:tr h="497647">
                <a:tc>
                  <a:txBody>
                    <a:bodyPr/>
                    <a:lstStyle/>
                    <a:p>
                      <a:r>
                        <a:rPr lang="en-GB" sz="1200" b="1" dirty="0" smtClean="0"/>
                        <a:t>Good News</a:t>
                      </a:r>
                      <a:endParaRPr lang="en-GB"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In the Bible,</a:t>
                      </a:r>
                      <a:r>
                        <a:rPr lang="en-GB" sz="1200" baseline="0" dirty="0" smtClean="0"/>
                        <a:t> the Good News is the news of Jesus’ resurrection.</a:t>
                      </a:r>
                      <a:endParaRPr lang="en-GB" sz="1200" dirty="0" smtClean="0"/>
                    </a:p>
                  </a:txBody>
                  <a:tcPr/>
                </a:tc>
                <a:extLst>
                  <a:ext uri="{0D108BD9-81ED-4DB2-BD59-A6C34878D82A}">
                    <a16:rowId xmlns:a16="http://schemas.microsoft.com/office/drawing/2014/main" val="3185513579"/>
                  </a:ext>
                </a:extLst>
              </a:tr>
              <a:tr h="191403">
                <a:tc>
                  <a:txBody>
                    <a:bodyPr/>
                    <a:lstStyle/>
                    <a:p>
                      <a:r>
                        <a:rPr lang="en-GB" sz="1200" b="1" dirty="0" smtClean="0"/>
                        <a:t>Inspiration</a:t>
                      </a:r>
                      <a:endParaRPr lang="en-GB"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A person or event which influences someone</a:t>
                      </a:r>
                      <a:r>
                        <a:rPr lang="en-GB" sz="1200" baseline="0" dirty="0" smtClean="0"/>
                        <a:t> to do something</a:t>
                      </a:r>
                      <a:endParaRPr lang="en-GB" sz="1200" dirty="0" smtClean="0"/>
                    </a:p>
                  </a:txBody>
                  <a:tcPr/>
                </a:tc>
                <a:extLst>
                  <a:ext uri="{0D108BD9-81ED-4DB2-BD59-A6C34878D82A}">
                    <a16:rowId xmlns:a16="http://schemas.microsoft.com/office/drawing/2014/main" val="2766212653"/>
                  </a:ext>
                </a:extLst>
              </a:tr>
              <a:tr h="0">
                <a:tc>
                  <a:txBody>
                    <a:bodyPr/>
                    <a:lstStyle/>
                    <a:p>
                      <a:r>
                        <a:rPr lang="en-GB" sz="1200" b="1" dirty="0" smtClean="0"/>
                        <a:t>Courage</a:t>
                      </a:r>
                      <a:endParaRPr lang="en-GB" sz="1200" b="1" dirty="0"/>
                    </a:p>
                  </a:txBody>
                  <a:tcPr/>
                </a:tc>
                <a:tc>
                  <a:txBody>
                    <a:bodyPr/>
                    <a:lstStyle/>
                    <a:p>
                      <a:r>
                        <a:rPr lang="en-GB" sz="1200" dirty="0" smtClean="0"/>
                        <a:t>The ability to face fear or danger.</a:t>
                      </a:r>
                      <a:endParaRPr lang="en-GB" sz="1200" dirty="0"/>
                    </a:p>
                  </a:txBody>
                  <a:tcPr/>
                </a:tc>
                <a:extLst>
                  <a:ext uri="{0D108BD9-81ED-4DB2-BD59-A6C34878D82A}">
                    <a16:rowId xmlns:a16="http://schemas.microsoft.com/office/drawing/2014/main" val="1569664670"/>
                  </a:ext>
                </a:extLst>
              </a:tr>
              <a:tr h="191403">
                <a:tc>
                  <a:txBody>
                    <a:bodyPr/>
                    <a:lstStyle/>
                    <a:p>
                      <a:r>
                        <a:rPr lang="en-GB" sz="1200" b="1" dirty="0" smtClean="0"/>
                        <a:t>Truth</a:t>
                      </a:r>
                      <a:endParaRPr lang="en-GB" sz="1200" b="1" dirty="0"/>
                    </a:p>
                  </a:txBody>
                  <a:tcPr/>
                </a:tc>
                <a:tc>
                  <a:txBody>
                    <a:bodyPr/>
                    <a:lstStyle/>
                    <a:p>
                      <a:r>
                        <a:rPr lang="en-GB" sz="1200" dirty="0" smtClean="0"/>
                        <a:t>Agreement with the facts of what is real</a:t>
                      </a:r>
                      <a:endParaRPr lang="en-GB" sz="1200" dirty="0"/>
                    </a:p>
                  </a:txBody>
                  <a:tcPr/>
                </a:tc>
                <a:extLst>
                  <a:ext uri="{0D108BD9-81ED-4DB2-BD59-A6C34878D82A}">
                    <a16:rowId xmlns:a16="http://schemas.microsoft.com/office/drawing/2014/main" val="1744378045"/>
                  </a:ext>
                </a:extLst>
              </a:tr>
            </a:tbl>
          </a:graphicData>
        </a:graphic>
      </p:graphicFrame>
      <p:sp>
        <p:nvSpPr>
          <p:cNvPr id="14" name="TextBox 13"/>
          <p:cNvSpPr txBox="1"/>
          <p:nvPr/>
        </p:nvSpPr>
        <p:spPr>
          <a:xfrm>
            <a:off x="7809129" y="333409"/>
            <a:ext cx="1789542" cy="2308324"/>
          </a:xfrm>
          <a:prstGeom prst="rect">
            <a:avLst/>
          </a:prstGeom>
          <a:noFill/>
          <a:ln w="12700">
            <a:solidFill>
              <a:schemeClr val="tx1"/>
            </a:solidFill>
          </a:ln>
        </p:spPr>
        <p:txBody>
          <a:bodyPr wrap="square" rtlCol="0">
            <a:spAutoFit/>
          </a:bodyPr>
          <a:lstStyle/>
          <a:p>
            <a:pPr algn="ctr"/>
            <a:r>
              <a:rPr lang="en-US" sz="1200" b="1" dirty="0" smtClean="0"/>
              <a:t>Key Scripture</a:t>
            </a:r>
          </a:p>
          <a:p>
            <a:pPr algn="ctr"/>
            <a:r>
              <a:rPr lang="en-US" sz="1200" b="1" dirty="0" smtClean="0"/>
              <a:t>Acts 2:14, 32,33</a:t>
            </a:r>
          </a:p>
          <a:p>
            <a:pPr algn="ctr"/>
            <a:r>
              <a:rPr lang="en-US" sz="1200" dirty="0" smtClean="0"/>
              <a:t>Peter standing with the eleven, raised his voice and addressed them: ‘Men of Judea and all who live in Jerusalem let this be known to you and listen to what I say.  This Jesus God raised up, and of that all of us are </a:t>
            </a:r>
            <a:r>
              <a:rPr lang="en-US" sz="1200" dirty="0" smtClean="0"/>
              <a:t>witnesses. </a:t>
            </a:r>
            <a:endParaRPr lang="en-US" sz="1100" dirty="0" smtClean="0"/>
          </a:p>
        </p:txBody>
      </p:sp>
      <p:pic>
        <p:nvPicPr>
          <p:cNvPr id="20" name="Picture 19"/>
          <p:cNvPicPr/>
          <p:nvPr/>
        </p:nvPicPr>
        <p:blipFill>
          <a:blip r:embed="rId3">
            <a:extLst>
              <a:ext uri="{BEBA8EAE-BF5A-486C-A8C5-ECC9F3942E4B}">
                <a14:imgProps xmlns:a14="http://schemas.microsoft.com/office/drawing/2010/main">
                  <a14:imgLayer r:embed="rId4">
                    <a14:imgEffect>
                      <a14:artisticTexturizer/>
                    </a14:imgEffect>
                  </a14:imgLayer>
                </a14:imgProps>
              </a:ext>
              <a:ext uri="{28A0092B-C50C-407E-A947-70E740481C1C}">
                <a14:useLocalDpi xmlns:a14="http://schemas.microsoft.com/office/drawing/2010/main" val="0"/>
              </a:ext>
            </a:extLst>
          </a:blip>
          <a:srcRect/>
          <a:stretch>
            <a:fillRect/>
          </a:stretch>
        </p:blipFill>
        <p:spPr bwMode="auto">
          <a:xfrm>
            <a:off x="523932" y="78763"/>
            <a:ext cx="980440" cy="878205"/>
          </a:xfrm>
          <a:prstGeom prst="rect">
            <a:avLst/>
          </a:prstGeom>
          <a:noFill/>
          <a:ln>
            <a:noFill/>
          </a:ln>
        </p:spPr>
      </p:pic>
      <p:sp>
        <p:nvSpPr>
          <p:cNvPr id="21" name="Text Box 2"/>
          <p:cNvSpPr txBox="1">
            <a:spLocks noChangeArrowheads="1"/>
          </p:cNvSpPr>
          <p:nvPr/>
        </p:nvSpPr>
        <p:spPr bwMode="auto">
          <a:xfrm>
            <a:off x="137438" y="959092"/>
            <a:ext cx="2028305" cy="238556"/>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GB" sz="1000" b="1" dirty="0">
                <a:effectLst/>
                <a:latin typeface="Tempus Sans ITC" panose="04020404030D07020202" pitchFamily="82" charset="0"/>
                <a:ea typeface="Calibri" panose="020F0502020204030204" pitchFamily="34" charset="0"/>
                <a:cs typeface="Times New Roman" panose="02020603050405020304" pitchFamily="18" charset="0"/>
              </a:rPr>
              <a:t>Learn and Grow Together in Christ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TextBox 12"/>
          <p:cNvSpPr txBox="1"/>
          <p:nvPr/>
        </p:nvSpPr>
        <p:spPr>
          <a:xfrm>
            <a:off x="7166880" y="2866163"/>
            <a:ext cx="2453896" cy="1200329"/>
          </a:xfrm>
          <a:prstGeom prst="rect">
            <a:avLst/>
          </a:prstGeom>
          <a:noFill/>
          <a:ln w="12700">
            <a:noFill/>
          </a:ln>
        </p:spPr>
        <p:txBody>
          <a:bodyPr wrap="square" rtlCol="0">
            <a:spAutoFit/>
          </a:bodyPr>
          <a:lstStyle/>
          <a:p>
            <a:pPr algn="ctr"/>
            <a:r>
              <a:rPr lang="en-GB" sz="3600" b="1" dirty="0" smtClean="0"/>
              <a:t>Sticky Knowledge</a:t>
            </a:r>
            <a:endParaRPr lang="en-US" sz="3600" dirty="0" smtClean="0"/>
          </a:p>
        </p:txBody>
      </p:sp>
      <p:sp>
        <p:nvSpPr>
          <p:cNvPr id="22" name="Cloud 21"/>
          <p:cNvSpPr/>
          <p:nvPr/>
        </p:nvSpPr>
        <p:spPr>
          <a:xfrm>
            <a:off x="9466650" y="2437952"/>
            <a:ext cx="2524444" cy="1691238"/>
          </a:xfrm>
          <a:prstGeom prst="cloud">
            <a:avLst/>
          </a:prstGeom>
          <a:solidFill>
            <a:schemeClr val="accent1">
              <a:lumMod val="60000"/>
              <a:lumOff val="40000"/>
            </a:schemeClr>
          </a:solidFill>
          <a:ln w="2857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9654459" y="2721409"/>
            <a:ext cx="2075688" cy="1569660"/>
          </a:xfrm>
          <a:prstGeom prst="rect">
            <a:avLst/>
          </a:prstGeom>
        </p:spPr>
        <p:txBody>
          <a:bodyPr wrap="square">
            <a:spAutoFit/>
          </a:bodyPr>
          <a:lstStyle/>
          <a:p>
            <a:pPr algn="ctr"/>
            <a:r>
              <a:rPr lang="en-US" sz="1400" b="1" dirty="0" smtClean="0"/>
              <a:t>Jesus’ appearance to his disciples after his Resurrection – and disciples as a witness to the Easter message</a:t>
            </a:r>
          </a:p>
          <a:p>
            <a:endParaRPr lang="en-US" sz="1400" b="1" dirty="0" smtClean="0"/>
          </a:p>
          <a:p>
            <a:endParaRPr lang="en-US" sz="1200" dirty="0"/>
          </a:p>
        </p:txBody>
      </p:sp>
      <p:sp>
        <p:nvSpPr>
          <p:cNvPr id="18" name="Rectangle 17"/>
          <p:cNvSpPr/>
          <p:nvPr/>
        </p:nvSpPr>
        <p:spPr>
          <a:xfrm>
            <a:off x="6567226" y="5530585"/>
            <a:ext cx="1668023" cy="923330"/>
          </a:xfrm>
          <a:prstGeom prst="rect">
            <a:avLst/>
          </a:prstGeom>
        </p:spPr>
        <p:txBody>
          <a:bodyPr wrap="square">
            <a:spAutoFit/>
          </a:bodyPr>
          <a:lstStyle/>
          <a:p>
            <a:pPr algn="ctr"/>
            <a:r>
              <a:rPr lang="en-US" sz="1400" b="1" dirty="0" smtClean="0"/>
              <a:t>Witnesses to the Easter message: Lydia</a:t>
            </a:r>
          </a:p>
          <a:p>
            <a:endParaRPr lang="en-US" sz="1200" dirty="0"/>
          </a:p>
        </p:txBody>
      </p:sp>
      <p:sp>
        <p:nvSpPr>
          <p:cNvPr id="33" name="Cloud 32"/>
          <p:cNvSpPr/>
          <p:nvPr/>
        </p:nvSpPr>
        <p:spPr>
          <a:xfrm>
            <a:off x="7535758" y="4038352"/>
            <a:ext cx="2524266" cy="1279324"/>
          </a:xfrm>
          <a:prstGeom prst="cloud">
            <a:avLst/>
          </a:prstGeom>
          <a:solidFill>
            <a:schemeClr val="accent1">
              <a:lumMod val="60000"/>
              <a:lumOff val="40000"/>
            </a:schemeClr>
          </a:solidFill>
          <a:ln w="2857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Cloud 36"/>
          <p:cNvSpPr/>
          <p:nvPr/>
        </p:nvSpPr>
        <p:spPr>
          <a:xfrm>
            <a:off x="9683005" y="3916031"/>
            <a:ext cx="2390831" cy="1579456"/>
          </a:xfrm>
          <a:prstGeom prst="cloud">
            <a:avLst/>
          </a:prstGeom>
          <a:solidFill>
            <a:schemeClr val="accent1">
              <a:lumMod val="60000"/>
              <a:lumOff val="40000"/>
            </a:schemeClr>
          </a:solidFill>
          <a:ln w="2857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9" name="Picture 38"/>
          <p:cNvPicPr>
            <a:picLocks noChangeAspect="1"/>
          </p:cNvPicPr>
          <p:nvPr/>
        </p:nvPicPr>
        <p:blipFill>
          <a:blip r:embed="rId5"/>
          <a:stretch>
            <a:fillRect/>
          </a:stretch>
        </p:blipFill>
        <p:spPr>
          <a:xfrm>
            <a:off x="8068764" y="5163684"/>
            <a:ext cx="2351260" cy="1472247"/>
          </a:xfrm>
          <a:prstGeom prst="rect">
            <a:avLst/>
          </a:prstGeom>
        </p:spPr>
      </p:pic>
      <p:sp>
        <p:nvSpPr>
          <p:cNvPr id="41" name="Cloud 40"/>
          <p:cNvSpPr/>
          <p:nvPr/>
        </p:nvSpPr>
        <p:spPr>
          <a:xfrm>
            <a:off x="9863435" y="5299596"/>
            <a:ext cx="2203344" cy="1336335"/>
          </a:xfrm>
          <a:prstGeom prst="cloud">
            <a:avLst/>
          </a:prstGeom>
          <a:solidFill>
            <a:schemeClr val="accent1">
              <a:lumMod val="60000"/>
              <a:lumOff val="40000"/>
            </a:schemeClr>
          </a:solidFill>
          <a:ln w="2857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Cloud Callout 25"/>
          <p:cNvSpPr/>
          <p:nvPr/>
        </p:nvSpPr>
        <p:spPr>
          <a:xfrm>
            <a:off x="9794427" y="161627"/>
            <a:ext cx="2282648" cy="163152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400" b="1" dirty="0" smtClean="0">
              <a:solidFill>
                <a:prstClr val="black"/>
              </a:solidFill>
            </a:endParaRPr>
          </a:p>
          <a:p>
            <a:pPr lvl="0" algn="ctr"/>
            <a:r>
              <a:rPr lang="en-US" sz="1400" b="1" dirty="0" smtClean="0">
                <a:solidFill>
                  <a:prstClr val="black"/>
                </a:solidFill>
              </a:rPr>
              <a:t>Big </a:t>
            </a:r>
            <a:r>
              <a:rPr lang="en-US" sz="1400" b="1" dirty="0">
                <a:solidFill>
                  <a:prstClr val="black"/>
                </a:solidFill>
              </a:rPr>
              <a:t>Questions</a:t>
            </a:r>
          </a:p>
          <a:p>
            <a:pPr lvl="0" algn="ctr"/>
            <a:r>
              <a:rPr lang="en-US" sz="1200" dirty="0" smtClean="0">
                <a:solidFill>
                  <a:prstClr val="black"/>
                </a:solidFill>
              </a:rPr>
              <a:t>What do I want to witness to in my life?</a:t>
            </a:r>
          </a:p>
          <a:p>
            <a:pPr lvl="0" algn="ctr"/>
            <a:r>
              <a:rPr lang="en-US" sz="1200" dirty="0" smtClean="0">
                <a:solidFill>
                  <a:prstClr val="black"/>
                </a:solidFill>
              </a:rPr>
              <a:t>How do you know when to speak out?</a:t>
            </a:r>
          </a:p>
          <a:p>
            <a:pPr lvl="0" algn="ctr"/>
            <a:endParaRPr lang="en-US" sz="1200" dirty="0">
              <a:solidFill>
                <a:prstClr val="black"/>
              </a:solidFill>
            </a:endParaRPr>
          </a:p>
        </p:txBody>
      </p:sp>
      <p:sp>
        <p:nvSpPr>
          <p:cNvPr id="27" name="TextBox 26"/>
          <p:cNvSpPr txBox="1"/>
          <p:nvPr/>
        </p:nvSpPr>
        <p:spPr>
          <a:xfrm>
            <a:off x="169337" y="1342829"/>
            <a:ext cx="3160927" cy="646331"/>
          </a:xfrm>
          <a:prstGeom prst="rect">
            <a:avLst/>
          </a:prstGeom>
          <a:noFill/>
          <a:ln w="12700">
            <a:solidFill>
              <a:schemeClr val="tx1"/>
            </a:solidFill>
          </a:ln>
        </p:spPr>
        <p:txBody>
          <a:bodyPr wrap="square" rtlCol="0">
            <a:spAutoFit/>
          </a:bodyPr>
          <a:lstStyle/>
          <a:p>
            <a:pPr algn="ctr"/>
            <a:r>
              <a:rPr lang="en-US" sz="1200" b="1" dirty="0" smtClean="0"/>
              <a:t>What I should know already </a:t>
            </a:r>
          </a:p>
          <a:p>
            <a:pPr algn="ctr"/>
            <a:r>
              <a:rPr lang="en-US" sz="1200" dirty="0" smtClean="0"/>
              <a:t>Pentecost is the celebration of the Holy Spirit’s transforming power</a:t>
            </a:r>
          </a:p>
        </p:txBody>
      </p:sp>
      <p:sp>
        <p:nvSpPr>
          <p:cNvPr id="25" name="Rectangle 24"/>
          <p:cNvSpPr/>
          <p:nvPr/>
        </p:nvSpPr>
        <p:spPr>
          <a:xfrm>
            <a:off x="9799604" y="4272989"/>
            <a:ext cx="2075688" cy="1138773"/>
          </a:xfrm>
          <a:prstGeom prst="rect">
            <a:avLst/>
          </a:prstGeom>
        </p:spPr>
        <p:txBody>
          <a:bodyPr wrap="square">
            <a:spAutoFit/>
          </a:bodyPr>
          <a:lstStyle/>
          <a:p>
            <a:pPr algn="ctr"/>
            <a:r>
              <a:rPr lang="en-US" sz="1400" b="1" dirty="0" smtClean="0"/>
              <a:t>The Ascension of Jesus and his promise to send the Holy Spirit</a:t>
            </a:r>
          </a:p>
          <a:p>
            <a:endParaRPr lang="en-US" sz="1400" b="1" dirty="0" smtClean="0"/>
          </a:p>
          <a:p>
            <a:endParaRPr lang="en-US" sz="1200" dirty="0"/>
          </a:p>
        </p:txBody>
      </p:sp>
      <p:sp>
        <p:nvSpPr>
          <p:cNvPr id="28" name="Rectangle 27"/>
          <p:cNvSpPr/>
          <p:nvPr/>
        </p:nvSpPr>
        <p:spPr>
          <a:xfrm>
            <a:off x="7754854" y="4322814"/>
            <a:ext cx="2075688" cy="738664"/>
          </a:xfrm>
          <a:prstGeom prst="rect">
            <a:avLst/>
          </a:prstGeom>
        </p:spPr>
        <p:txBody>
          <a:bodyPr wrap="square">
            <a:spAutoFit/>
          </a:bodyPr>
          <a:lstStyle/>
          <a:p>
            <a:pPr algn="ctr"/>
            <a:r>
              <a:rPr lang="en-US" sz="1400" b="1" dirty="0" smtClean="0"/>
              <a:t>Stephen was chosen to spread the word </a:t>
            </a:r>
            <a:endParaRPr lang="en-US" sz="1400" b="1" dirty="0" smtClean="0"/>
          </a:p>
          <a:p>
            <a:pPr algn="ctr"/>
            <a:r>
              <a:rPr lang="en-US" sz="1400" b="1" dirty="0" smtClean="0"/>
              <a:t>by </a:t>
            </a:r>
            <a:r>
              <a:rPr lang="en-US" sz="1400" b="1" dirty="0" smtClean="0"/>
              <a:t>his service</a:t>
            </a:r>
          </a:p>
        </p:txBody>
      </p:sp>
      <p:sp>
        <p:nvSpPr>
          <p:cNvPr id="29" name="Rectangle 28"/>
          <p:cNvSpPr/>
          <p:nvPr/>
        </p:nvSpPr>
        <p:spPr>
          <a:xfrm>
            <a:off x="8351736" y="5555561"/>
            <a:ext cx="1641640" cy="923330"/>
          </a:xfrm>
          <a:prstGeom prst="rect">
            <a:avLst/>
          </a:prstGeom>
        </p:spPr>
        <p:txBody>
          <a:bodyPr wrap="square">
            <a:spAutoFit/>
          </a:bodyPr>
          <a:lstStyle/>
          <a:p>
            <a:pPr algn="ctr"/>
            <a:r>
              <a:rPr lang="en-US" sz="1400" b="1" dirty="0" smtClean="0"/>
              <a:t>Modern witnesses </a:t>
            </a:r>
          </a:p>
          <a:p>
            <a:pPr algn="ctr"/>
            <a:r>
              <a:rPr lang="en-US" sz="1400" b="1" dirty="0" smtClean="0"/>
              <a:t>to the power of </a:t>
            </a:r>
          </a:p>
          <a:p>
            <a:pPr algn="ctr"/>
            <a:r>
              <a:rPr lang="en-US" sz="1400" b="1" dirty="0" smtClean="0"/>
              <a:t>the Holy Spirit</a:t>
            </a:r>
          </a:p>
          <a:p>
            <a:endParaRPr lang="en-US" sz="1200" dirty="0"/>
          </a:p>
        </p:txBody>
      </p:sp>
      <p:sp>
        <p:nvSpPr>
          <p:cNvPr id="30" name="Rectangle 29"/>
          <p:cNvSpPr/>
          <p:nvPr/>
        </p:nvSpPr>
        <p:spPr>
          <a:xfrm>
            <a:off x="9845874" y="5734366"/>
            <a:ext cx="2075688" cy="923330"/>
          </a:xfrm>
          <a:prstGeom prst="rect">
            <a:avLst/>
          </a:prstGeom>
        </p:spPr>
        <p:txBody>
          <a:bodyPr wrap="square">
            <a:spAutoFit/>
          </a:bodyPr>
          <a:lstStyle/>
          <a:p>
            <a:pPr algn="ctr"/>
            <a:r>
              <a:rPr lang="en-US" sz="1400" b="1" dirty="0" smtClean="0"/>
              <a:t>Ourselves as </a:t>
            </a:r>
            <a:endParaRPr lang="en-US" sz="1400" b="1" dirty="0" smtClean="0"/>
          </a:p>
          <a:p>
            <a:pPr algn="ctr"/>
            <a:r>
              <a:rPr lang="en-US" sz="1400" b="1" dirty="0" smtClean="0"/>
              <a:t>witnesses </a:t>
            </a:r>
            <a:endParaRPr lang="en-US" sz="1400" b="1" dirty="0" smtClean="0"/>
          </a:p>
          <a:p>
            <a:endParaRPr lang="en-US" sz="1400" b="1" dirty="0" smtClean="0"/>
          </a:p>
          <a:p>
            <a:endParaRPr lang="en-US" sz="1200" dirty="0"/>
          </a:p>
        </p:txBody>
      </p:sp>
      <p:pic>
        <p:nvPicPr>
          <p:cNvPr id="3" name="Picture 2"/>
          <p:cNvPicPr>
            <a:picLocks noChangeAspect="1"/>
          </p:cNvPicPr>
          <p:nvPr/>
        </p:nvPicPr>
        <p:blipFill>
          <a:blip r:embed="rId6"/>
          <a:stretch>
            <a:fillRect/>
          </a:stretch>
        </p:blipFill>
        <p:spPr>
          <a:xfrm>
            <a:off x="3616918" y="3976096"/>
            <a:ext cx="2758821" cy="2749757"/>
          </a:xfrm>
          <a:prstGeom prst="rect">
            <a:avLst/>
          </a:prstGeom>
        </p:spPr>
      </p:pic>
      <p:pic>
        <p:nvPicPr>
          <p:cNvPr id="5" name="Picture 4"/>
          <p:cNvPicPr>
            <a:picLocks noChangeAspect="1"/>
          </p:cNvPicPr>
          <p:nvPr/>
        </p:nvPicPr>
        <p:blipFill>
          <a:blip r:embed="rId7"/>
          <a:stretch>
            <a:fillRect/>
          </a:stretch>
        </p:blipFill>
        <p:spPr>
          <a:xfrm>
            <a:off x="3640058" y="1120981"/>
            <a:ext cx="1862957" cy="2338527"/>
          </a:xfrm>
          <a:prstGeom prst="rect">
            <a:avLst/>
          </a:prstGeom>
        </p:spPr>
      </p:pic>
      <p:pic>
        <p:nvPicPr>
          <p:cNvPr id="6" name="Picture 5"/>
          <p:cNvPicPr>
            <a:picLocks noChangeAspect="1"/>
          </p:cNvPicPr>
          <p:nvPr/>
        </p:nvPicPr>
        <p:blipFill>
          <a:blip r:embed="rId8"/>
          <a:stretch>
            <a:fillRect/>
          </a:stretch>
        </p:blipFill>
        <p:spPr>
          <a:xfrm>
            <a:off x="5763962" y="1114163"/>
            <a:ext cx="1849411" cy="2352164"/>
          </a:xfrm>
          <a:prstGeom prst="rect">
            <a:avLst/>
          </a:prstGeom>
        </p:spPr>
      </p:pic>
    </p:spTree>
    <p:extLst>
      <p:ext uri="{BB962C8B-B14F-4D97-AF65-F5344CB8AC3E}">
        <p14:creationId xmlns:p14="http://schemas.microsoft.com/office/powerpoint/2010/main" val="3471096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421</TotalTime>
  <Words>295</Words>
  <Application>Microsoft Office PowerPoint</Application>
  <PresentationFormat>Widescreen</PresentationFormat>
  <Paragraphs>39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Tempus Sans ITC</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12031, head</dc:creator>
  <cp:lastModifiedBy>12031, head</cp:lastModifiedBy>
  <cp:revision>51</cp:revision>
  <cp:lastPrinted>2023-12-15T17:30:33Z</cp:lastPrinted>
  <dcterms:created xsi:type="dcterms:W3CDTF">2023-12-15T14:09:45Z</dcterms:created>
  <dcterms:modified xsi:type="dcterms:W3CDTF">2024-04-15T11:13:21Z</dcterms:modified>
</cp:coreProperties>
</file>